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03"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4" r:id="rId47"/>
    <p:sldId id="306" r:id="rId48"/>
    <p:sldId id="305" r:id="rId49"/>
    <p:sldId id="307" r:id="rId50"/>
    <p:sldId id="308" r:id="rId51"/>
    <p:sldId id="300" r:id="rId52"/>
    <p:sldId id="301" r:id="rId53"/>
    <p:sldId id="302" r:id="rId5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agV7/klNCkW4fWkO8NtxJgcz/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0"/>
    <p:restoredTop sz="94649"/>
  </p:normalViewPr>
  <p:slideViewPr>
    <p:cSldViewPr snapToGrid="0" snapToObjects="1">
      <p:cViewPr varScale="1">
        <p:scale>
          <a:sx n="88" d="100"/>
          <a:sy n="88" d="100"/>
        </p:scale>
        <p:origin x="184"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bc8dd1c074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bc8dd1c0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E4E79"/>
        </a:solidFill>
        <a:effectLst/>
      </p:bgPr>
    </p:bg>
    <p:spTree>
      <p:nvGrpSpPr>
        <p:cNvPr id="1" name="Shape 11"/>
        <p:cNvGrpSpPr/>
        <p:nvPr/>
      </p:nvGrpSpPr>
      <p:grpSpPr>
        <a:xfrm>
          <a:off x="0" y="0"/>
          <a:ext cx="0" cy="0"/>
          <a:chOff x="0" y="0"/>
          <a:chExt cx="0" cy="0"/>
        </a:xfrm>
      </p:grpSpPr>
      <p:sp>
        <p:nvSpPr>
          <p:cNvPr id="12" name="Google Shape;12;p48"/>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Arial"/>
              <a:buNone/>
              <a:defRPr sz="6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8"/>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5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7"/>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5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58"/>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8"/>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5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9"/>
          <p:cNvSpPr/>
          <p:nvPr/>
        </p:nvSpPr>
        <p:spPr>
          <a:xfrm>
            <a:off x="0" y="-4123"/>
            <a:ext cx="9144000" cy="931225"/>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49"/>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9"/>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4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50"/>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5" name="Google Shape;25;p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5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1"/>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51"/>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52"/>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2"/>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52"/>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2"/>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52"/>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5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5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5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5"/>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 name="Google Shape;56;p55"/>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5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6"/>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56"/>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5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tosa.io/b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projects.fivethirtyeight.com/complete-history-of-the-nfl/#ari" TargetMode="External"/><Relationship Id="rId4" Type="http://schemas.openxmlformats.org/officeDocument/2006/relationships/hyperlink" Target="http://snip.ly/pJsZ#http://www.puffpuffproject.com/languages.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4E79"/>
        </a:solidFill>
        <a:effectLst/>
      </p:bgPr>
    </p:bg>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1762696" y="6026226"/>
            <a:ext cx="6771988" cy="58341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2000"/>
              <a:buFont typeface="Arial"/>
              <a:buNone/>
            </a:pPr>
            <a:r>
              <a:rPr lang="en-US" sz="2000" b="1"/>
              <a:t>Visualisasi Data dan Informasi - Farid Ridho</a:t>
            </a:r>
            <a:endParaRPr sz="2000" b="1"/>
          </a:p>
        </p:txBody>
      </p:sp>
      <p:pic>
        <p:nvPicPr>
          <p:cNvPr id="84" name="Google Shape;84;p1"/>
          <p:cNvPicPr preferRelativeResize="0"/>
          <p:nvPr/>
        </p:nvPicPr>
        <p:blipFill rotWithShape="1">
          <a:blip r:embed="rId3">
            <a:alphaModFix/>
          </a:blip>
          <a:srcRect/>
          <a:stretch/>
        </p:blipFill>
        <p:spPr>
          <a:xfrm>
            <a:off x="-22757" y="0"/>
            <a:ext cx="9166757" cy="4510317"/>
          </a:xfrm>
          <a:prstGeom prst="rect">
            <a:avLst/>
          </a:prstGeom>
          <a:noFill/>
          <a:ln>
            <a:noFill/>
          </a:ln>
        </p:spPr>
      </p:pic>
      <p:sp>
        <p:nvSpPr>
          <p:cNvPr id="85" name="Google Shape;85;p1"/>
          <p:cNvSpPr txBox="1"/>
          <p:nvPr/>
        </p:nvSpPr>
        <p:spPr>
          <a:xfrm>
            <a:off x="309298" y="4910702"/>
            <a:ext cx="8565078" cy="58341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SzPts val="3600"/>
              <a:buFont typeface="Arial"/>
              <a:buNone/>
            </a:pPr>
            <a:r>
              <a:rPr lang="en-US" sz="3600" b="1" i="0" u="none" strike="noStrike" cap="none">
                <a:solidFill>
                  <a:schemeClr val="lt1"/>
                </a:solidFill>
                <a:latin typeface="Arial"/>
                <a:ea typeface="Arial"/>
                <a:cs typeface="Arial"/>
                <a:sym typeface="Arial"/>
              </a:rPr>
              <a:t>Creating Visual Representations </a:t>
            </a:r>
            <a:endParaRPr sz="3600" b="1" i="0" u="none" strike="noStrike" cap="none">
              <a:solidFill>
                <a:schemeClr val="lt1"/>
              </a:solidFill>
              <a:latin typeface="Arial"/>
              <a:ea typeface="Arial"/>
              <a:cs typeface="Arial"/>
              <a:sym typeface="Arial"/>
            </a:endParaRPr>
          </a:p>
        </p:txBody>
      </p:sp>
      <p:pic>
        <p:nvPicPr>
          <p:cNvPr id="86" name="Google Shape;86;p1"/>
          <p:cNvPicPr preferRelativeResize="0"/>
          <p:nvPr/>
        </p:nvPicPr>
        <p:blipFill rotWithShape="1">
          <a:blip r:embed="rId4">
            <a:alphaModFix/>
          </a:blip>
          <a:srcRect/>
          <a:stretch/>
        </p:blipFill>
        <p:spPr>
          <a:xfrm>
            <a:off x="1503105" y="6048259"/>
            <a:ext cx="655089" cy="6477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000"/>
              <a:buFont typeface="Arial"/>
              <a:buNone/>
            </a:pPr>
            <a:r>
              <a:rPr lang="en-US" sz="3000"/>
              <a:t>Preprocessing and Data Transformations </a:t>
            </a:r>
            <a:endParaRPr/>
          </a:p>
        </p:txBody>
      </p:sp>
      <p:sp>
        <p:nvSpPr>
          <p:cNvPr id="141" name="Google Shape;141;p10"/>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p:txBody>
      </p:sp>
      <p:pic>
        <p:nvPicPr>
          <p:cNvPr id="142" name="Google Shape;142;p10"/>
          <p:cNvPicPr preferRelativeResize="0"/>
          <p:nvPr/>
        </p:nvPicPr>
        <p:blipFill rotWithShape="1">
          <a:blip r:embed="rId3">
            <a:alphaModFix/>
          </a:blip>
          <a:srcRect/>
          <a:stretch/>
        </p:blipFill>
        <p:spPr>
          <a:xfrm>
            <a:off x="2557462" y="1914525"/>
            <a:ext cx="4029075" cy="302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1"/>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Twitter data Preprocessing</a:t>
            </a:r>
            <a:endParaRPr/>
          </a:p>
        </p:txBody>
      </p:sp>
      <p:sp>
        <p:nvSpPr>
          <p:cNvPr id="148" name="Google Shape;148;p11"/>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9" name="Google Shape;149;p11"/>
          <p:cNvPicPr preferRelativeResize="0"/>
          <p:nvPr/>
        </p:nvPicPr>
        <p:blipFill rotWithShape="1">
          <a:blip r:embed="rId3">
            <a:alphaModFix/>
          </a:blip>
          <a:srcRect/>
          <a:stretch/>
        </p:blipFill>
        <p:spPr>
          <a:xfrm>
            <a:off x="422810" y="1109025"/>
            <a:ext cx="8210550" cy="413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Twitter data Preprocessing</a:t>
            </a:r>
            <a:endParaRPr/>
          </a:p>
        </p:txBody>
      </p:sp>
      <p:sp>
        <p:nvSpPr>
          <p:cNvPr id="155" name="Google Shape;155;p12"/>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Removing symbols, numbers, ASCII strings, and punctuations.</a:t>
            </a:r>
            <a:endParaRPr/>
          </a:p>
          <a:p>
            <a:pPr marL="228600" lvl="0" indent="-228600" algn="l" rtl="0">
              <a:lnSpc>
                <a:spcPct val="90000"/>
              </a:lnSpc>
              <a:spcBef>
                <a:spcPts val="1000"/>
              </a:spcBef>
              <a:spcAft>
                <a:spcPts val="0"/>
              </a:spcAft>
              <a:buClr>
                <a:schemeClr val="dk1"/>
              </a:buClr>
              <a:buSzPts val="2800"/>
              <a:buChar char="•"/>
            </a:pPr>
            <a:r>
              <a:rPr lang="en-US"/>
              <a:t>Tokenization</a:t>
            </a:r>
            <a:endParaRPr/>
          </a:p>
          <a:p>
            <a:pPr marL="228600" lvl="0" indent="-228600" algn="l" rtl="0">
              <a:lnSpc>
                <a:spcPct val="90000"/>
              </a:lnSpc>
              <a:spcBef>
                <a:spcPts val="1000"/>
              </a:spcBef>
              <a:spcAft>
                <a:spcPts val="0"/>
              </a:spcAft>
              <a:buClr>
                <a:schemeClr val="dk1"/>
              </a:buClr>
              <a:buSzPts val="2800"/>
              <a:buChar char="•"/>
            </a:pPr>
            <a:r>
              <a:rPr lang="en-US"/>
              <a:t>Case folding</a:t>
            </a:r>
            <a:endParaRPr/>
          </a:p>
          <a:p>
            <a:pPr marL="228600" lvl="0" indent="-228600" algn="l" rtl="0">
              <a:lnSpc>
                <a:spcPct val="90000"/>
              </a:lnSpc>
              <a:spcBef>
                <a:spcPts val="1000"/>
              </a:spcBef>
              <a:spcAft>
                <a:spcPts val="0"/>
              </a:spcAft>
              <a:buClr>
                <a:schemeClr val="dk1"/>
              </a:buClr>
              <a:buSzPts val="2800"/>
              <a:buChar char="•"/>
            </a:pPr>
            <a:r>
              <a:rPr lang="en-US"/>
              <a:t>Stemming</a:t>
            </a:r>
            <a:endParaRPr/>
          </a:p>
          <a:p>
            <a:pPr marL="228600" lvl="0" indent="-228600" algn="l" rtl="0">
              <a:lnSpc>
                <a:spcPct val="90000"/>
              </a:lnSpc>
              <a:spcBef>
                <a:spcPts val="1000"/>
              </a:spcBef>
              <a:spcAft>
                <a:spcPts val="0"/>
              </a:spcAft>
              <a:buClr>
                <a:schemeClr val="dk1"/>
              </a:buClr>
              <a:buSzPts val="2800"/>
              <a:buChar char="•"/>
            </a:pPr>
            <a:r>
              <a:rPr lang="en-US"/>
              <a:t>Stopword removal</a:t>
            </a:r>
            <a:endParaRPr/>
          </a:p>
          <a:p>
            <a:pPr marL="228600" lvl="0" indent="-228600" algn="l" rtl="0">
              <a:lnSpc>
                <a:spcPct val="90000"/>
              </a:lnSpc>
              <a:spcBef>
                <a:spcPts val="1000"/>
              </a:spcBef>
              <a:spcAft>
                <a:spcPts val="0"/>
              </a:spcAft>
              <a:buClr>
                <a:schemeClr val="dk1"/>
              </a:buClr>
              <a:buSzPts val="2800"/>
              <a:buChar char="•"/>
            </a:pPr>
            <a:r>
              <a:rPr lang="en-US"/>
              <a:t>Special Symbols on Twitter (#, @, RT)</a:t>
            </a:r>
            <a:endParaRPr b="1"/>
          </a:p>
          <a:p>
            <a:pPr marL="228600" lvl="0" indent="-228600" algn="l" rtl="0">
              <a:lnSpc>
                <a:spcPct val="90000"/>
              </a:lnSpc>
              <a:spcBef>
                <a:spcPts val="1000"/>
              </a:spcBef>
              <a:spcAft>
                <a:spcPts val="0"/>
              </a:spcAft>
              <a:buClr>
                <a:schemeClr val="dk1"/>
              </a:buClr>
              <a:buSzPts val="2800"/>
              <a:buChar char="•"/>
            </a:pPr>
            <a:r>
              <a:rPr lang="en-US"/>
              <a:t>Handle Emoticons and Emojis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3"/>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Visual mapping </a:t>
            </a:r>
            <a:endParaRPr/>
          </a:p>
        </p:txBody>
      </p:sp>
      <p:sp>
        <p:nvSpPr>
          <p:cNvPr id="161" name="Google Shape;161;p13"/>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key problems of this process lie in defining which visual structures to use to map the data and their location in the display area. </a:t>
            </a:r>
            <a:br>
              <a:rPr lang="en-US"/>
            </a:br>
            <a:endParaRPr/>
          </a:p>
          <a:p>
            <a:pPr marL="228600" lvl="0" indent="-228600" algn="l" rtl="0">
              <a:lnSpc>
                <a:spcPct val="90000"/>
              </a:lnSpc>
              <a:spcBef>
                <a:spcPts val="1000"/>
              </a:spcBef>
              <a:spcAft>
                <a:spcPts val="0"/>
              </a:spcAft>
              <a:buClr>
                <a:schemeClr val="dk1"/>
              </a:buClr>
              <a:buSzPts val="2800"/>
              <a:buChar char="•"/>
            </a:pPr>
            <a:r>
              <a:rPr lang="en-US"/>
              <a:t>Spatial substrate</a:t>
            </a:r>
            <a:endParaRPr/>
          </a:p>
          <a:p>
            <a:pPr marL="228600" lvl="0" indent="-228600" algn="l" rtl="0">
              <a:lnSpc>
                <a:spcPct val="90000"/>
              </a:lnSpc>
              <a:spcBef>
                <a:spcPts val="1000"/>
              </a:spcBef>
              <a:spcAft>
                <a:spcPts val="0"/>
              </a:spcAft>
              <a:buClr>
                <a:schemeClr val="dk1"/>
              </a:buClr>
              <a:buSzPts val="2800"/>
              <a:buChar char="•"/>
            </a:pPr>
            <a:r>
              <a:rPr lang="en-US"/>
              <a:t>Graphical elements</a:t>
            </a:r>
            <a:endParaRPr/>
          </a:p>
          <a:p>
            <a:pPr marL="228600" lvl="0" indent="-228600" algn="l" rtl="0">
              <a:lnSpc>
                <a:spcPct val="90000"/>
              </a:lnSpc>
              <a:spcBef>
                <a:spcPts val="1000"/>
              </a:spcBef>
              <a:spcAft>
                <a:spcPts val="0"/>
              </a:spcAft>
              <a:buClr>
                <a:schemeClr val="dk1"/>
              </a:buClr>
              <a:buSzPts val="2800"/>
              <a:buChar char="•"/>
            </a:pPr>
            <a:r>
              <a:rPr lang="en-US"/>
              <a:t>Graphical properties</a:t>
            </a:r>
            <a:br>
              <a:rPr lang="en-US"/>
            </a:b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4"/>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Spatial substrate </a:t>
            </a:r>
            <a:endParaRPr/>
          </a:p>
        </p:txBody>
      </p:sp>
      <p:sp>
        <p:nvSpPr>
          <p:cNvPr id="167" name="Google Shape;167;p14"/>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defines the dimensions in physical space where the visual representation is created. </a:t>
            </a:r>
            <a:endParaRPr/>
          </a:p>
          <a:p>
            <a:pPr marL="228600" lvl="0" indent="-228600" algn="l" rtl="0">
              <a:lnSpc>
                <a:spcPct val="90000"/>
              </a:lnSpc>
              <a:spcBef>
                <a:spcPts val="1000"/>
              </a:spcBef>
              <a:spcAft>
                <a:spcPts val="0"/>
              </a:spcAft>
              <a:buClr>
                <a:schemeClr val="dk1"/>
              </a:buClr>
              <a:buSzPts val="2800"/>
              <a:buChar char="•"/>
            </a:pPr>
            <a:r>
              <a:rPr lang="en-US"/>
              <a:t>The spatial substrate can be defined in terms of axis</a:t>
            </a:r>
            <a:endParaRPr/>
          </a:p>
          <a:p>
            <a:pPr marL="228600" lvl="0" indent="-228600" algn="l" rtl="0">
              <a:lnSpc>
                <a:spcPct val="90000"/>
              </a:lnSpc>
              <a:spcBef>
                <a:spcPts val="1000"/>
              </a:spcBef>
              <a:spcAft>
                <a:spcPts val="0"/>
              </a:spcAft>
              <a:buClr>
                <a:schemeClr val="dk1"/>
              </a:buClr>
              <a:buSzPts val="2800"/>
              <a:buChar char="•"/>
            </a:pPr>
            <a:r>
              <a:rPr lang="en-US"/>
              <a:t>In Cartesian space, the spatial substrate corresponds to x- and y-axis</a:t>
            </a:r>
            <a:endParaRPr/>
          </a:p>
          <a:p>
            <a:pPr marL="228600" lvl="0" indent="-228600" algn="l" rtl="0">
              <a:lnSpc>
                <a:spcPct val="90000"/>
              </a:lnSpc>
              <a:spcBef>
                <a:spcPts val="1000"/>
              </a:spcBef>
              <a:spcAft>
                <a:spcPts val="0"/>
              </a:spcAft>
              <a:buClr>
                <a:schemeClr val="dk1"/>
              </a:buClr>
              <a:buSzPts val="2800"/>
              <a:buChar char="•"/>
            </a:pPr>
            <a:r>
              <a:rPr lang="en-US"/>
              <a:t>Each axis can be of different types, depending on the type of data that we want to map on it</a:t>
            </a:r>
            <a:br>
              <a:rPr lang="en-US"/>
            </a:b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5"/>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Graphical element</a:t>
            </a:r>
            <a:endParaRPr/>
          </a:p>
        </p:txBody>
      </p:sp>
      <p:sp>
        <p:nvSpPr>
          <p:cNvPr id="173" name="Google Shape;173;p15"/>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Everything visible that appears in the space. </a:t>
            </a:r>
            <a:br>
              <a:rPr lang="en-US"/>
            </a:br>
            <a:endParaRPr/>
          </a:p>
        </p:txBody>
      </p:sp>
      <p:pic>
        <p:nvPicPr>
          <p:cNvPr id="174" name="Google Shape;174;p15"/>
          <p:cNvPicPr preferRelativeResize="0"/>
          <p:nvPr/>
        </p:nvPicPr>
        <p:blipFill rotWithShape="1">
          <a:blip r:embed="rId3">
            <a:alphaModFix/>
          </a:blip>
          <a:srcRect/>
          <a:stretch/>
        </p:blipFill>
        <p:spPr>
          <a:xfrm>
            <a:off x="3038416" y="2520136"/>
            <a:ext cx="2954759" cy="22082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Graphical properties </a:t>
            </a:r>
            <a:endParaRPr/>
          </a:p>
        </p:txBody>
      </p:sp>
      <p:sp>
        <p:nvSpPr>
          <p:cNvPr id="180" name="Google Shape;180;p16"/>
          <p:cNvSpPr txBox="1">
            <a:spLocks noGrp="1"/>
          </p:cNvSpPr>
          <p:nvPr>
            <p:ph type="body" idx="1"/>
          </p:nvPr>
        </p:nvSpPr>
        <p:spPr>
          <a:xfrm>
            <a:off x="110856" y="1576478"/>
            <a:ext cx="4108603" cy="373839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Properties of the graphical elements to which the retina of the human eye is very sensitive (for this reason, they are also called </a:t>
            </a:r>
            <a:r>
              <a:rPr lang="en-US" i="1"/>
              <a:t>retinal variables</a:t>
            </a:r>
            <a:r>
              <a:rPr lang="en-US"/>
              <a:t>). </a:t>
            </a:r>
            <a:br>
              <a:rPr lang="en-US"/>
            </a:br>
            <a:endParaRPr/>
          </a:p>
        </p:txBody>
      </p:sp>
      <p:pic>
        <p:nvPicPr>
          <p:cNvPr id="181" name="Google Shape;181;p16"/>
          <p:cNvPicPr preferRelativeResize="0"/>
          <p:nvPr/>
        </p:nvPicPr>
        <p:blipFill rotWithShape="1">
          <a:blip r:embed="rId3">
            <a:alphaModFix/>
          </a:blip>
          <a:srcRect/>
          <a:stretch/>
        </p:blipFill>
        <p:spPr>
          <a:xfrm>
            <a:off x="4219459" y="1175126"/>
            <a:ext cx="4766172" cy="45411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7"/>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Accuracy in the perception </a:t>
            </a:r>
            <a:endParaRPr/>
          </a:p>
        </p:txBody>
      </p:sp>
      <p:pic>
        <p:nvPicPr>
          <p:cNvPr id="187" name="Google Shape;187;p17"/>
          <p:cNvPicPr preferRelativeResize="0"/>
          <p:nvPr/>
        </p:nvPicPr>
        <p:blipFill rotWithShape="1">
          <a:blip r:embed="rId3">
            <a:alphaModFix/>
          </a:blip>
          <a:srcRect/>
          <a:stretch/>
        </p:blipFill>
        <p:spPr>
          <a:xfrm>
            <a:off x="1347730" y="1109025"/>
            <a:ext cx="6096000" cy="4962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8"/>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View creation </a:t>
            </a:r>
            <a:endParaRPr/>
          </a:p>
        </p:txBody>
      </p:sp>
      <p:sp>
        <p:nvSpPr>
          <p:cNvPr id="193" name="Google Shape;193;p18"/>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views are the final result of the generation process.</a:t>
            </a:r>
            <a:endParaRPr/>
          </a:p>
          <a:p>
            <a:pPr marL="228600" lvl="0" indent="-228600" algn="l" rtl="0">
              <a:lnSpc>
                <a:spcPct val="90000"/>
              </a:lnSpc>
              <a:spcBef>
                <a:spcPts val="1000"/>
              </a:spcBef>
              <a:spcAft>
                <a:spcPts val="0"/>
              </a:spcAft>
              <a:buClr>
                <a:schemeClr val="dk1"/>
              </a:buClr>
              <a:buSzPts val="2800"/>
              <a:buChar char="•"/>
            </a:pPr>
            <a:r>
              <a:rPr lang="en-US"/>
              <a:t>They are the result of the mapping of data structures to the visual structures, generating a visual representation in the physical space represented by the computer.</a:t>
            </a:r>
            <a:endParaRPr/>
          </a:p>
          <a:p>
            <a:pPr marL="228600" lvl="0" indent="-228600" algn="l" rtl="0">
              <a:lnSpc>
                <a:spcPct val="90000"/>
              </a:lnSpc>
              <a:spcBef>
                <a:spcPts val="1000"/>
              </a:spcBef>
              <a:spcAft>
                <a:spcPts val="0"/>
              </a:spcAft>
              <a:buClr>
                <a:schemeClr val="dk1"/>
              </a:buClr>
              <a:buSzPts val="2800"/>
              <a:buChar char="•"/>
            </a:pPr>
            <a:r>
              <a:rPr lang="en-US"/>
              <a:t>They are what we see displayed on the computer screen. </a:t>
            </a:r>
            <a:br>
              <a:rPr lang="en-US"/>
            </a:br>
            <a:br>
              <a:rPr lang="en-US"/>
            </a:br>
            <a:br>
              <a:rPr lang="en-US"/>
            </a:b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br>
              <a:rPr lang="en-US"/>
            </a:br>
            <a:endParaRPr/>
          </a:p>
        </p:txBody>
      </p:sp>
      <p:sp>
        <p:nvSpPr>
          <p:cNvPr id="199" name="Google Shape;199;p19"/>
          <p:cNvSpPr txBox="1">
            <a:spLocks noGrp="1"/>
          </p:cNvSpPr>
          <p:nvPr>
            <p:ph type="body" idx="1"/>
          </p:nvPr>
        </p:nvSpPr>
        <p:spPr>
          <a:xfrm>
            <a:off x="628649" y="4736511"/>
            <a:ext cx="8004711" cy="192869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A possible visual representation of the data collected from a discussion forum</a:t>
            </a:r>
            <a:endParaRPr/>
          </a:p>
        </p:txBody>
      </p:sp>
      <p:pic>
        <p:nvPicPr>
          <p:cNvPr id="200" name="Google Shape;200;p19"/>
          <p:cNvPicPr preferRelativeResize="0"/>
          <p:nvPr/>
        </p:nvPicPr>
        <p:blipFill rotWithShape="1">
          <a:blip r:embed="rId3">
            <a:alphaModFix/>
          </a:blip>
          <a:srcRect/>
          <a:stretch/>
        </p:blipFill>
        <p:spPr>
          <a:xfrm>
            <a:off x="197901" y="2137274"/>
            <a:ext cx="8815073" cy="2517182"/>
          </a:xfrm>
          <a:prstGeom prst="rect">
            <a:avLst/>
          </a:prstGeom>
          <a:noFill/>
          <a:ln>
            <a:noFill/>
          </a:ln>
        </p:spPr>
      </p:pic>
      <p:sp>
        <p:nvSpPr>
          <p:cNvPr id="201" name="Google Shape;201;p19"/>
          <p:cNvSpPr txBox="1"/>
          <p:nvPr/>
        </p:nvSpPr>
        <p:spPr>
          <a:xfrm>
            <a:off x="615795" y="186979"/>
            <a:ext cx="8004710" cy="58420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000"/>
              <a:buFont typeface="Arial"/>
              <a:buNone/>
            </a:pPr>
            <a:r>
              <a:rPr lang="en-US" sz="4000" b="1" i="0" u="none" strike="noStrike" cap="none" dirty="0">
                <a:solidFill>
                  <a:schemeClr val="lt1"/>
                </a:solidFill>
                <a:latin typeface="Arial"/>
                <a:ea typeface="Arial"/>
                <a:cs typeface="Arial"/>
                <a:sym typeface="Arial"/>
              </a:rPr>
              <a:t>View creation </a:t>
            </a:r>
            <a:endParaRPr sz="4000" b="1" i="0" u="none" strike="noStrike" cap="none" dirty="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600"/>
              <a:buFont typeface="Arial"/>
              <a:buNone/>
            </a:pPr>
            <a:r>
              <a:rPr lang="en-US" sz="3600"/>
              <a:t>Outline</a:t>
            </a:r>
            <a:endParaRPr sz="3600"/>
          </a:p>
        </p:txBody>
      </p:sp>
      <p:sp>
        <p:nvSpPr>
          <p:cNvPr id="92" name="Google Shape;92;p2"/>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Reference ModeL </a:t>
            </a:r>
            <a:endParaRPr/>
          </a:p>
          <a:p>
            <a:pPr marL="228600" lvl="0" indent="-228600" algn="l" rtl="0">
              <a:lnSpc>
                <a:spcPct val="90000"/>
              </a:lnSpc>
              <a:spcBef>
                <a:spcPts val="1000"/>
              </a:spcBef>
              <a:spcAft>
                <a:spcPts val="0"/>
              </a:spcAft>
              <a:buClr>
                <a:schemeClr val="dk1"/>
              </a:buClr>
              <a:buSzPts val="2800"/>
              <a:buChar char="•"/>
            </a:pPr>
            <a:r>
              <a:rPr lang="en-US"/>
              <a:t>Designing a Visual App</a:t>
            </a:r>
            <a:endParaRPr/>
          </a:p>
          <a:p>
            <a:pPr marL="228600" lvl="0" indent="-228600" algn="l" rtl="0">
              <a:lnSpc>
                <a:spcPct val="90000"/>
              </a:lnSpc>
              <a:spcBef>
                <a:spcPts val="1000"/>
              </a:spcBef>
              <a:spcAft>
                <a:spcPts val="0"/>
              </a:spcAft>
              <a:buClr>
                <a:schemeClr val="dk1"/>
              </a:buClr>
              <a:buSzPts val="2800"/>
              <a:buChar char="•"/>
            </a:pPr>
            <a:r>
              <a:rPr lang="en-US"/>
              <a:t>Visual Representation of Linear Data </a:t>
            </a:r>
            <a:endParaRPr/>
          </a:p>
          <a:p>
            <a:pPr marL="228600" lvl="0" indent="-228600" algn="l" rtl="0">
              <a:lnSpc>
                <a:spcPct val="90000"/>
              </a:lnSpc>
              <a:spcBef>
                <a:spcPts val="1000"/>
              </a:spcBef>
              <a:spcAft>
                <a:spcPts val="0"/>
              </a:spcAft>
              <a:buClr>
                <a:schemeClr val="dk1"/>
              </a:buClr>
              <a:buSzPts val="2800"/>
              <a:buChar char="•"/>
            </a:pPr>
            <a:r>
              <a:rPr lang="en-US"/>
              <a:t>2D vs. 3D </a:t>
            </a:r>
            <a:endParaRPr/>
          </a:p>
          <a:p>
            <a:pPr marL="228600" lvl="0" indent="-228600" algn="l" rtl="0">
              <a:lnSpc>
                <a:spcPct val="90000"/>
              </a:lnSpc>
              <a:spcBef>
                <a:spcPts val="1000"/>
              </a:spcBef>
              <a:spcAft>
                <a:spcPts val="0"/>
              </a:spcAft>
              <a:buClr>
                <a:schemeClr val="dk1"/>
              </a:buClr>
              <a:buSzPts val="2800"/>
              <a:buChar char="•"/>
            </a:pPr>
            <a:r>
              <a:rPr lang="en-US"/>
              <a:t>Conclusion</a:t>
            </a:r>
            <a:br>
              <a:rPr lang="en-US"/>
            </a:br>
            <a:br>
              <a:rPr lang="en-US"/>
            </a:br>
            <a:br>
              <a:rPr lang="en-US"/>
            </a:b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5D132-2D4A-BF47-94DA-428630C1B6D3}"/>
              </a:ext>
            </a:extLst>
          </p:cNvPr>
          <p:cNvSpPr>
            <a:spLocks noGrp="1"/>
          </p:cNvSpPr>
          <p:nvPr>
            <p:ph type="title"/>
          </p:nvPr>
        </p:nvSpPr>
        <p:spPr/>
        <p:txBody>
          <a:bodyPr/>
          <a:lstStyle/>
          <a:p>
            <a:r>
              <a:rPr lang="en-US" dirty="0"/>
              <a:t>View Creation </a:t>
            </a:r>
          </a:p>
        </p:txBody>
      </p:sp>
      <p:sp>
        <p:nvSpPr>
          <p:cNvPr id="3" name="Text Placeholder 2">
            <a:extLst>
              <a:ext uri="{FF2B5EF4-FFF2-40B4-BE49-F238E27FC236}">
                <a16:creationId xmlns:a16="http://schemas.microsoft.com/office/drawing/2014/main" id="{08C4EA27-23A3-974F-B5B0-380859D45A24}"/>
              </a:ext>
            </a:extLst>
          </p:cNvPr>
          <p:cNvSpPr>
            <a:spLocks noGrp="1"/>
          </p:cNvSpPr>
          <p:nvPr>
            <p:ph type="body" idx="1"/>
          </p:nvPr>
        </p:nvSpPr>
        <p:spPr/>
        <p:txBody>
          <a:bodyPr/>
          <a:lstStyle/>
          <a:p>
            <a:endParaRPr lang="en-US"/>
          </a:p>
        </p:txBody>
      </p:sp>
      <p:pic>
        <p:nvPicPr>
          <p:cNvPr id="1026" name="Picture 2" descr="operational analysis apache">
            <a:extLst>
              <a:ext uri="{FF2B5EF4-FFF2-40B4-BE49-F238E27FC236}">
                <a16:creationId xmlns:a16="http://schemas.microsoft.com/office/drawing/2014/main" id="{3EB5C156-7E64-CA48-8973-8AD7248E61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04"/>
          <a:stretch/>
        </p:blipFill>
        <p:spPr bwMode="auto">
          <a:xfrm>
            <a:off x="0" y="1109025"/>
            <a:ext cx="9144000" cy="525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21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0"/>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Designing a Visual App</a:t>
            </a:r>
            <a:endParaRPr/>
          </a:p>
        </p:txBody>
      </p:sp>
      <p:sp>
        <p:nvSpPr>
          <p:cNvPr id="207" name="Google Shape;207;p20"/>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generation process, such as the one described previously, should be preceded by</a:t>
            </a:r>
            <a:br>
              <a:rPr lang="en-US"/>
            </a:br>
            <a:r>
              <a:rPr lang="en-US"/>
              <a:t>good design. </a:t>
            </a:r>
            <a:endParaRPr/>
          </a:p>
          <a:p>
            <a:pPr marL="228600" lvl="0" indent="-228600" algn="l" rtl="0">
              <a:lnSpc>
                <a:spcPct val="90000"/>
              </a:lnSpc>
              <a:spcBef>
                <a:spcPts val="1000"/>
              </a:spcBef>
              <a:spcAft>
                <a:spcPts val="0"/>
              </a:spcAft>
              <a:buClr>
                <a:schemeClr val="dk1"/>
              </a:buClr>
              <a:buSzPts val="2800"/>
              <a:buChar char="•"/>
            </a:pPr>
            <a:r>
              <a:rPr lang="en-US"/>
              <a:t>Correct design is the key to the success of this type of application.</a:t>
            </a:r>
            <a:endParaRPr/>
          </a:p>
          <a:p>
            <a:pPr marL="228600" lvl="0" indent="-228600" algn="l" rtl="0">
              <a:lnSpc>
                <a:spcPct val="90000"/>
              </a:lnSpc>
              <a:spcBef>
                <a:spcPts val="1000"/>
              </a:spcBef>
              <a:spcAft>
                <a:spcPts val="0"/>
              </a:spcAft>
              <a:buClr>
                <a:schemeClr val="dk1"/>
              </a:buClr>
              <a:buSzPts val="2800"/>
              <a:buChar char="•"/>
            </a:pPr>
            <a:r>
              <a:rPr lang="en-US"/>
              <a:t>The main problem in designing a visual representation lies in creating visual mapping that, on the one hand, faithfully reproduces the information codified in the data and, on the other, facilitates the user in the predetermined goal.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1"/>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Designing a Visual App</a:t>
            </a:r>
            <a:endParaRPr/>
          </a:p>
        </p:txBody>
      </p:sp>
      <p:sp>
        <p:nvSpPr>
          <p:cNvPr id="213" name="Google Shape;213;p21"/>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b="1"/>
              <a:t>Define the problem</a:t>
            </a:r>
            <a:endParaRPr/>
          </a:p>
          <a:p>
            <a:pPr marL="228600" lvl="0" indent="-228600" algn="l" rtl="0">
              <a:lnSpc>
                <a:spcPct val="90000"/>
              </a:lnSpc>
              <a:spcBef>
                <a:spcPts val="1000"/>
              </a:spcBef>
              <a:spcAft>
                <a:spcPts val="0"/>
              </a:spcAft>
              <a:buClr>
                <a:schemeClr val="dk1"/>
              </a:buClr>
              <a:buSzPts val="2800"/>
              <a:buChar char="•"/>
            </a:pPr>
            <a:r>
              <a:rPr lang="en-US" b="1"/>
              <a:t>Examine the nature of the data to represent</a:t>
            </a:r>
            <a:r>
              <a:rPr lang="en-US"/>
              <a:t> </a:t>
            </a:r>
            <a:endParaRPr/>
          </a:p>
          <a:p>
            <a:pPr marL="228600" lvl="0" indent="-228600" algn="l" rtl="0">
              <a:lnSpc>
                <a:spcPct val="90000"/>
              </a:lnSpc>
              <a:spcBef>
                <a:spcPts val="1000"/>
              </a:spcBef>
              <a:spcAft>
                <a:spcPts val="0"/>
              </a:spcAft>
              <a:buClr>
                <a:schemeClr val="dk1"/>
              </a:buClr>
              <a:buSzPts val="2800"/>
              <a:buChar char="•"/>
            </a:pPr>
            <a:r>
              <a:rPr lang="en-US" b="1"/>
              <a:t>Number of dimensions</a:t>
            </a:r>
            <a:endParaRPr/>
          </a:p>
          <a:p>
            <a:pPr marL="228600" lvl="0" indent="-228600" algn="l" rtl="0">
              <a:lnSpc>
                <a:spcPct val="90000"/>
              </a:lnSpc>
              <a:spcBef>
                <a:spcPts val="1000"/>
              </a:spcBef>
              <a:spcAft>
                <a:spcPts val="0"/>
              </a:spcAft>
              <a:buClr>
                <a:schemeClr val="dk1"/>
              </a:buClr>
              <a:buSzPts val="2800"/>
              <a:buChar char="•"/>
            </a:pPr>
            <a:r>
              <a:rPr lang="en-US" b="1"/>
              <a:t>Data structures</a:t>
            </a:r>
            <a:endParaRPr/>
          </a:p>
          <a:p>
            <a:pPr marL="228600" lvl="0" indent="-228600" algn="l" rtl="0">
              <a:lnSpc>
                <a:spcPct val="90000"/>
              </a:lnSpc>
              <a:spcBef>
                <a:spcPts val="1000"/>
              </a:spcBef>
              <a:spcAft>
                <a:spcPts val="0"/>
              </a:spcAft>
              <a:buClr>
                <a:schemeClr val="dk1"/>
              </a:buClr>
              <a:buSzPts val="2800"/>
              <a:buChar char="•"/>
            </a:pPr>
            <a:r>
              <a:rPr lang="en-US" b="1"/>
              <a:t>Type of interaction</a:t>
            </a:r>
            <a:r>
              <a:rPr lang="en-US"/>
              <a:t> </a:t>
            </a:r>
            <a:br>
              <a:rPr lang="en-US"/>
            </a:br>
            <a:br>
              <a:rPr lang="en-US"/>
            </a:br>
            <a:br>
              <a:rPr lang="en-US"/>
            </a:b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Define the problem </a:t>
            </a:r>
            <a:endParaRPr/>
          </a:p>
        </p:txBody>
      </p:sp>
      <p:sp>
        <p:nvSpPr>
          <p:cNvPr id="219" name="Google Shape;219;p22"/>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by spending a certain amount of time with potential users of the visual representation.</a:t>
            </a:r>
            <a:endParaRPr/>
          </a:p>
          <a:p>
            <a:pPr marL="228600" lvl="0" indent="-228600" algn="l" rtl="0">
              <a:lnSpc>
                <a:spcPct val="90000"/>
              </a:lnSpc>
              <a:spcBef>
                <a:spcPts val="1000"/>
              </a:spcBef>
              <a:spcAft>
                <a:spcPts val="0"/>
              </a:spcAft>
              <a:buClr>
                <a:schemeClr val="dk1"/>
              </a:buClr>
              <a:buSzPts val="2800"/>
              <a:buChar char="•"/>
            </a:pPr>
            <a:r>
              <a:rPr lang="en-US"/>
              <a:t>Identify their effective needs and how they work.</a:t>
            </a:r>
            <a:endParaRPr/>
          </a:p>
          <a:p>
            <a:pPr marL="228600" lvl="0" indent="-228600" algn="l" rtl="0">
              <a:lnSpc>
                <a:spcPct val="90000"/>
              </a:lnSpc>
              <a:spcBef>
                <a:spcPts val="1000"/>
              </a:spcBef>
              <a:spcAft>
                <a:spcPts val="0"/>
              </a:spcAft>
              <a:buClr>
                <a:schemeClr val="dk1"/>
              </a:buClr>
              <a:buSzPts val="2800"/>
              <a:buChar char="•"/>
            </a:pPr>
            <a:r>
              <a:rPr lang="en-US"/>
              <a:t>This is needed to clearly define what has to be represented. </a:t>
            </a:r>
            <a:br>
              <a:rPr lang="en-US"/>
            </a:br>
            <a:br>
              <a:rPr lang="en-US"/>
            </a:b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800"/>
              <a:buFont typeface="Arial"/>
              <a:buNone/>
            </a:pPr>
            <a:r>
              <a:rPr lang="en-US" sz="2800"/>
              <a:t>Examine the nature of the data to represent </a:t>
            </a:r>
            <a:endParaRPr sz="2800"/>
          </a:p>
        </p:txBody>
      </p:sp>
      <p:sp>
        <p:nvSpPr>
          <p:cNvPr id="225" name="Google Shape;225;p23"/>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data can be </a:t>
            </a:r>
            <a:r>
              <a:rPr lang="en-US" i="1">
                <a:solidFill>
                  <a:srgbClr val="C00000"/>
                </a:solidFill>
              </a:rPr>
              <a:t>quantitative</a:t>
            </a:r>
            <a:br>
              <a:rPr lang="en-US" i="1"/>
            </a:br>
            <a:r>
              <a:rPr lang="en-US"/>
              <a:t>(e.g., a list of integers or real numbers),</a:t>
            </a:r>
            <a:endParaRPr/>
          </a:p>
          <a:p>
            <a:pPr marL="228600" lvl="0" indent="-228600" algn="l" rtl="0">
              <a:lnSpc>
                <a:spcPct val="90000"/>
              </a:lnSpc>
              <a:spcBef>
                <a:spcPts val="1000"/>
              </a:spcBef>
              <a:spcAft>
                <a:spcPts val="0"/>
              </a:spcAft>
              <a:buClr>
                <a:srgbClr val="C00000"/>
              </a:buClr>
              <a:buSzPts val="2800"/>
              <a:buChar char="•"/>
            </a:pPr>
            <a:r>
              <a:rPr lang="en-US" i="1">
                <a:solidFill>
                  <a:srgbClr val="C00000"/>
                </a:solidFill>
              </a:rPr>
              <a:t>ordinal</a:t>
            </a:r>
            <a:r>
              <a:rPr lang="en-US" i="1"/>
              <a:t> </a:t>
            </a:r>
            <a:r>
              <a:rPr lang="en-US"/>
              <a:t>(data of a non numeric nature, but which have their own intrinsic order, such as the days of the week), </a:t>
            </a:r>
            <a:endParaRPr/>
          </a:p>
          <a:p>
            <a:pPr marL="228600" lvl="0" indent="-228600" algn="l" rtl="0">
              <a:lnSpc>
                <a:spcPct val="90000"/>
              </a:lnSpc>
              <a:spcBef>
                <a:spcPts val="1000"/>
              </a:spcBef>
              <a:spcAft>
                <a:spcPts val="0"/>
              </a:spcAft>
              <a:buClr>
                <a:schemeClr val="dk1"/>
              </a:buClr>
              <a:buSzPts val="2800"/>
              <a:buChar char="•"/>
            </a:pPr>
            <a:r>
              <a:rPr lang="en-US"/>
              <a:t>or </a:t>
            </a:r>
            <a:r>
              <a:rPr lang="en-US" i="1">
                <a:solidFill>
                  <a:srgbClr val="C00000"/>
                </a:solidFill>
              </a:rPr>
              <a:t>categorical</a:t>
            </a:r>
            <a:r>
              <a:rPr lang="en-US" i="1"/>
              <a:t> </a:t>
            </a:r>
            <a:r>
              <a:rPr lang="en-US"/>
              <a:t>(data that have no intrinsic order, such as the names of people or cities).</a:t>
            </a:r>
            <a:endParaRPr/>
          </a:p>
          <a:p>
            <a:pPr marL="228600" lvl="0" indent="-228600" algn="l" rtl="0">
              <a:lnSpc>
                <a:spcPct val="90000"/>
              </a:lnSpc>
              <a:spcBef>
                <a:spcPts val="1000"/>
              </a:spcBef>
              <a:spcAft>
                <a:spcPts val="0"/>
              </a:spcAft>
              <a:buClr>
                <a:schemeClr val="dk1"/>
              </a:buClr>
              <a:buSzPts val="2800"/>
              <a:buChar char="•"/>
            </a:pPr>
            <a:r>
              <a:rPr lang="en-US"/>
              <a:t>A different mapping may be appropriate, according to the data type. </a:t>
            </a:r>
            <a:br>
              <a:rPr lang="en-US"/>
            </a:b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Number of dimensions</a:t>
            </a:r>
            <a:endParaRPr/>
          </a:p>
        </p:txBody>
      </p:sp>
      <p:sp>
        <p:nvSpPr>
          <p:cNvPr id="231" name="Google Shape;231;p24"/>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number of dimensions of the data (also called </a:t>
            </a:r>
            <a:r>
              <a:rPr lang="en-US" i="1"/>
              <a:t>attributes</a:t>
            </a:r>
            <a:r>
              <a:rPr lang="en-US"/>
              <a:t>) that we need to represent very importantly determines the type of representation that we use.</a:t>
            </a:r>
            <a:endParaRPr/>
          </a:p>
          <a:p>
            <a:pPr marL="228600" lvl="0" indent="-228600" algn="l" rtl="0">
              <a:lnSpc>
                <a:spcPct val="90000"/>
              </a:lnSpc>
              <a:spcBef>
                <a:spcPts val="1000"/>
              </a:spcBef>
              <a:spcAft>
                <a:spcPts val="0"/>
              </a:spcAft>
              <a:buClr>
                <a:schemeClr val="dk1"/>
              </a:buClr>
              <a:buSzPts val="2800"/>
              <a:buChar char="•"/>
            </a:pPr>
            <a:r>
              <a:rPr lang="en-US"/>
              <a:t>The attributes can be </a:t>
            </a:r>
            <a:r>
              <a:rPr lang="en-US" i="1"/>
              <a:t>independent </a:t>
            </a:r>
            <a:r>
              <a:rPr lang="en-US"/>
              <a:t>or </a:t>
            </a:r>
            <a:r>
              <a:rPr lang="en-US" i="1"/>
              <a:t>dependent</a:t>
            </a:r>
            <a:r>
              <a:rPr lang="en-US"/>
              <a:t>. </a:t>
            </a:r>
            <a:endParaRPr/>
          </a:p>
          <a:p>
            <a:pPr marL="228600" lvl="0" indent="-228600" algn="l" rtl="0">
              <a:lnSpc>
                <a:spcPct val="90000"/>
              </a:lnSpc>
              <a:spcBef>
                <a:spcPts val="1000"/>
              </a:spcBef>
              <a:spcAft>
                <a:spcPts val="0"/>
              </a:spcAft>
              <a:buClr>
                <a:schemeClr val="dk1"/>
              </a:buClr>
              <a:buSzPts val="2800"/>
              <a:buChar char="•"/>
            </a:pPr>
            <a:r>
              <a:rPr lang="en-US"/>
              <a:t>The dependent attributes are those that vary and whose behavior we are interested in analyzing with respect to the independent attributes.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Data structures</a:t>
            </a:r>
            <a:r>
              <a:rPr lang="en-US" b="0"/>
              <a:t> </a:t>
            </a:r>
            <a:endParaRPr/>
          </a:p>
        </p:txBody>
      </p:sp>
      <p:sp>
        <p:nvSpPr>
          <p:cNvPr id="237" name="Google Shape;237;p25"/>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590"/>
              <a:buChar char="•"/>
            </a:pPr>
            <a:r>
              <a:rPr lang="en-US" sz="2590"/>
              <a:t>These can be </a:t>
            </a:r>
            <a:r>
              <a:rPr lang="en-US" sz="2590" i="1">
                <a:solidFill>
                  <a:srgbClr val="C00000"/>
                </a:solidFill>
              </a:rPr>
              <a:t>linear</a:t>
            </a:r>
            <a:r>
              <a:rPr lang="en-US" sz="2590" i="1"/>
              <a:t> </a:t>
            </a:r>
            <a:r>
              <a:rPr lang="en-US" sz="2590"/>
              <a:t>(the data are codified in linear data structures like vectors, tables, collections, etc.), </a:t>
            </a:r>
            <a:endParaRPr sz="2590"/>
          </a:p>
          <a:p>
            <a:pPr marL="228600" lvl="0" indent="-228600" algn="l" rtl="0">
              <a:lnSpc>
                <a:spcPct val="80000"/>
              </a:lnSpc>
              <a:spcBef>
                <a:spcPts val="1000"/>
              </a:spcBef>
              <a:spcAft>
                <a:spcPts val="0"/>
              </a:spcAft>
              <a:buClr>
                <a:srgbClr val="C00000"/>
              </a:buClr>
              <a:buSzPts val="2590"/>
              <a:buChar char="•"/>
            </a:pPr>
            <a:r>
              <a:rPr lang="en-US" sz="2590" i="1">
                <a:solidFill>
                  <a:srgbClr val="C00000"/>
                </a:solidFill>
              </a:rPr>
              <a:t>temporal</a:t>
            </a:r>
            <a:r>
              <a:rPr lang="en-US" sz="2590" i="1"/>
              <a:t> </a:t>
            </a:r>
            <a:r>
              <a:rPr lang="en-US" sz="2590"/>
              <a:t>(data that change in time),</a:t>
            </a:r>
            <a:endParaRPr/>
          </a:p>
          <a:p>
            <a:pPr marL="228600" lvl="0" indent="-228600" algn="l" rtl="0">
              <a:lnSpc>
                <a:spcPct val="80000"/>
              </a:lnSpc>
              <a:spcBef>
                <a:spcPts val="1000"/>
              </a:spcBef>
              <a:spcAft>
                <a:spcPts val="0"/>
              </a:spcAft>
              <a:buClr>
                <a:srgbClr val="C00000"/>
              </a:buClr>
              <a:buSzPts val="2590"/>
              <a:buChar char="•"/>
            </a:pPr>
            <a:r>
              <a:rPr lang="en-US" sz="2590" i="1">
                <a:solidFill>
                  <a:srgbClr val="C00000"/>
                </a:solidFill>
              </a:rPr>
              <a:t>spatial</a:t>
            </a:r>
            <a:r>
              <a:rPr lang="en-US" sz="2590" i="1"/>
              <a:t> </a:t>
            </a:r>
            <a:r>
              <a:rPr lang="en-US" sz="2590"/>
              <a:t>or </a:t>
            </a:r>
            <a:r>
              <a:rPr lang="en-US" sz="2590" i="1">
                <a:solidFill>
                  <a:srgbClr val="C00000"/>
                </a:solidFill>
              </a:rPr>
              <a:t>geographical</a:t>
            </a:r>
            <a:r>
              <a:rPr lang="en-US" sz="2590" i="1"/>
              <a:t> </a:t>
            </a:r>
            <a:r>
              <a:rPr lang="en-US" sz="2590"/>
              <a:t>(data that have a correspondence with something physical, such as a map, floorplan, etc.), </a:t>
            </a:r>
            <a:endParaRPr sz="2590"/>
          </a:p>
          <a:p>
            <a:pPr marL="228600" lvl="0" indent="-228600" algn="l" rtl="0">
              <a:lnSpc>
                <a:spcPct val="80000"/>
              </a:lnSpc>
              <a:spcBef>
                <a:spcPts val="1000"/>
              </a:spcBef>
              <a:spcAft>
                <a:spcPts val="0"/>
              </a:spcAft>
              <a:buClr>
                <a:srgbClr val="C00000"/>
              </a:buClr>
              <a:buSzPts val="2590"/>
              <a:buChar char="•"/>
            </a:pPr>
            <a:r>
              <a:rPr lang="en-US" sz="2590" i="1">
                <a:solidFill>
                  <a:srgbClr val="C00000"/>
                </a:solidFill>
              </a:rPr>
              <a:t>hierarchical</a:t>
            </a:r>
            <a:r>
              <a:rPr lang="en-US" sz="2590" i="1"/>
              <a:t> </a:t>
            </a:r>
            <a:r>
              <a:rPr lang="en-US" sz="2590"/>
              <a:t>(data relative to entities organized on hierarchy, for example, genealogy, flowcharts, files on a disk, etc.), </a:t>
            </a:r>
            <a:endParaRPr sz="2590"/>
          </a:p>
          <a:p>
            <a:pPr marL="228600" lvl="0" indent="-228600" algn="l" rtl="0">
              <a:lnSpc>
                <a:spcPct val="80000"/>
              </a:lnSpc>
              <a:spcBef>
                <a:spcPts val="1000"/>
              </a:spcBef>
              <a:spcAft>
                <a:spcPts val="0"/>
              </a:spcAft>
              <a:buClr>
                <a:schemeClr val="dk1"/>
              </a:buClr>
              <a:buSzPts val="2590"/>
              <a:buChar char="•"/>
            </a:pPr>
            <a:r>
              <a:rPr lang="en-US" sz="2590"/>
              <a:t>And </a:t>
            </a:r>
            <a:r>
              <a:rPr lang="en-US" sz="2590" i="1">
                <a:solidFill>
                  <a:srgbClr val="C00000"/>
                </a:solidFill>
              </a:rPr>
              <a:t>network</a:t>
            </a:r>
            <a:r>
              <a:rPr lang="en-US" sz="2590" i="1"/>
              <a:t> </a:t>
            </a:r>
            <a:r>
              <a:rPr lang="en-US" sz="2590"/>
              <a:t>(data that describe relationships between entities). </a:t>
            </a:r>
            <a:br>
              <a:rPr lang="en-US" sz="2590"/>
            </a:br>
            <a:endParaRPr sz="259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Social Network</a:t>
            </a:r>
            <a:endParaRPr/>
          </a:p>
        </p:txBody>
      </p:sp>
      <p:pic>
        <p:nvPicPr>
          <p:cNvPr id="243" name="Google Shape;243;p26"/>
          <p:cNvPicPr preferRelativeResize="0"/>
          <p:nvPr/>
        </p:nvPicPr>
        <p:blipFill rotWithShape="1">
          <a:blip r:embed="rId3">
            <a:alphaModFix/>
          </a:blip>
          <a:srcRect/>
          <a:stretch/>
        </p:blipFill>
        <p:spPr>
          <a:xfrm>
            <a:off x="1376640" y="1033226"/>
            <a:ext cx="6508729" cy="5336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Social Network Dataset</a:t>
            </a:r>
            <a:endParaRPr/>
          </a:p>
        </p:txBody>
      </p:sp>
      <p:sp>
        <p:nvSpPr>
          <p:cNvPr id="249" name="Google Shape;249;p27"/>
          <p:cNvSpPr txBox="1">
            <a:spLocks noGrp="1"/>
          </p:cNvSpPr>
          <p:nvPr>
            <p:ph type="body" idx="1"/>
          </p:nvPr>
        </p:nvSpPr>
        <p:spPr>
          <a:xfrm>
            <a:off x="948138" y="6026705"/>
            <a:ext cx="2510239" cy="6641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Edge</a:t>
            </a:r>
            <a:endParaRPr/>
          </a:p>
        </p:txBody>
      </p:sp>
      <p:pic>
        <p:nvPicPr>
          <p:cNvPr id="250" name="Google Shape;250;p27"/>
          <p:cNvPicPr preferRelativeResize="0"/>
          <p:nvPr/>
        </p:nvPicPr>
        <p:blipFill rotWithShape="1">
          <a:blip r:embed="rId3">
            <a:alphaModFix/>
          </a:blip>
          <a:srcRect/>
          <a:stretch/>
        </p:blipFill>
        <p:spPr>
          <a:xfrm>
            <a:off x="948138" y="1419245"/>
            <a:ext cx="2190750" cy="4486275"/>
          </a:xfrm>
          <a:prstGeom prst="rect">
            <a:avLst/>
          </a:prstGeom>
          <a:noFill/>
          <a:ln>
            <a:noFill/>
          </a:ln>
        </p:spPr>
      </p:pic>
      <p:pic>
        <p:nvPicPr>
          <p:cNvPr id="251" name="Google Shape;251;p27"/>
          <p:cNvPicPr preferRelativeResize="0"/>
          <p:nvPr/>
        </p:nvPicPr>
        <p:blipFill rotWithShape="1">
          <a:blip r:embed="rId4">
            <a:alphaModFix/>
          </a:blip>
          <a:srcRect/>
          <a:stretch/>
        </p:blipFill>
        <p:spPr>
          <a:xfrm>
            <a:off x="6020890" y="1419245"/>
            <a:ext cx="1971675" cy="4448175"/>
          </a:xfrm>
          <a:prstGeom prst="rect">
            <a:avLst/>
          </a:prstGeom>
          <a:noFill/>
          <a:ln>
            <a:noFill/>
          </a:ln>
        </p:spPr>
      </p:pic>
      <p:sp>
        <p:nvSpPr>
          <p:cNvPr id="252" name="Google Shape;252;p27"/>
          <p:cNvSpPr txBox="1"/>
          <p:nvPr/>
        </p:nvSpPr>
        <p:spPr>
          <a:xfrm>
            <a:off x="6123121" y="5905520"/>
            <a:ext cx="2510239" cy="66415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Node</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Type of interaction </a:t>
            </a:r>
            <a:endParaRPr/>
          </a:p>
        </p:txBody>
      </p:sp>
      <p:sp>
        <p:nvSpPr>
          <p:cNvPr id="258" name="Google Shape;258;p28"/>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590"/>
              <a:buChar char="•"/>
            </a:pPr>
            <a:r>
              <a:rPr lang="en-US" sz="2590"/>
              <a:t>This determines if the visual representation is </a:t>
            </a:r>
            <a:r>
              <a:rPr lang="en-US" sz="2590" i="1">
                <a:solidFill>
                  <a:srgbClr val="C00000"/>
                </a:solidFill>
              </a:rPr>
              <a:t>static</a:t>
            </a:r>
            <a:r>
              <a:rPr lang="en-US" sz="2590" i="1"/>
              <a:t> </a:t>
            </a:r>
            <a:r>
              <a:rPr lang="en-US" sz="2590"/>
              <a:t>(e.g., an image printed on paper or an image represented on a computer screen but not</a:t>
            </a:r>
            <a:br>
              <a:rPr lang="en-US" sz="2590"/>
            </a:br>
            <a:r>
              <a:rPr lang="en-US" sz="2590"/>
              <a:t>modifiable by the user), </a:t>
            </a:r>
            <a:endParaRPr sz="2590"/>
          </a:p>
          <a:p>
            <a:pPr marL="228600" lvl="0" indent="-228600" algn="l" rtl="0">
              <a:lnSpc>
                <a:spcPct val="80000"/>
              </a:lnSpc>
              <a:spcBef>
                <a:spcPts val="1000"/>
              </a:spcBef>
              <a:spcAft>
                <a:spcPts val="0"/>
              </a:spcAft>
              <a:buClr>
                <a:srgbClr val="C00000"/>
              </a:buClr>
              <a:buSzPts val="2590"/>
              <a:buChar char="•"/>
            </a:pPr>
            <a:r>
              <a:rPr lang="en-US" sz="2590" i="1">
                <a:solidFill>
                  <a:srgbClr val="C00000"/>
                </a:solidFill>
              </a:rPr>
              <a:t>transformable</a:t>
            </a:r>
            <a:r>
              <a:rPr lang="en-US" sz="2590" i="1"/>
              <a:t> </a:t>
            </a:r>
            <a:r>
              <a:rPr lang="en-US" sz="2590"/>
              <a:t>(when the user can control the process of modification and transformation of data, such as varying some parameters of data entry, varying the extremes of the values of some attributes, or choosing a different mapping for view creation), </a:t>
            </a:r>
            <a:endParaRPr sz="2590"/>
          </a:p>
          <a:p>
            <a:pPr marL="228600" lvl="0" indent="-228600" algn="l" rtl="0">
              <a:lnSpc>
                <a:spcPct val="80000"/>
              </a:lnSpc>
              <a:spcBef>
                <a:spcPts val="1000"/>
              </a:spcBef>
              <a:spcAft>
                <a:spcPts val="0"/>
              </a:spcAft>
              <a:buClr>
                <a:schemeClr val="dk1"/>
              </a:buClr>
              <a:buSzPts val="2590"/>
              <a:buChar char="•"/>
            </a:pPr>
            <a:r>
              <a:rPr lang="en-US" sz="2590"/>
              <a:t>or </a:t>
            </a:r>
            <a:r>
              <a:rPr lang="en-US" sz="2590" i="1">
                <a:solidFill>
                  <a:srgbClr val="C00000"/>
                </a:solidFill>
              </a:rPr>
              <a:t>manipulable</a:t>
            </a:r>
            <a:r>
              <a:rPr lang="en-US" sz="2590" i="1"/>
              <a:t> </a:t>
            </a:r>
            <a:r>
              <a:rPr lang="en-US" sz="2590"/>
              <a:t>(the user can control and modify some parameters that regulate the generation of the views, like zooming on a detail or rotating an image represented in 3D). </a:t>
            </a:r>
            <a:endParaRPr sz="259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600"/>
              <a:buFont typeface="Arial"/>
              <a:buNone/>
            </a:pPr>
            <a:r>
              <a:rPr lang="en-US" sz="3600"/>
              <a:t>Introduction</a:t>
            </a:r>
            <a:endParaRPr sz="3600"/>
          </a:p>
        </p:txBody>
      </p:sp>
      <p:sp>
        <p:nvSpPr>
          <p:cNvPr id="98" name="Google Shape;98;p3"/>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this chapter, we’ll take a closer look at the process of generating an artifact of visual representation, or rather the mechanism that creates a visual representation from a certain number of data, using specific computer processes.</a:t>
            </a:r>
            <a:endParaRPr/>
          </a:p>
          <a:p>
            <a:pPr marL="228600" lvl="0" indent="-228600" algn="l" rtl="0">
              <a:lnSpc>
                <a:spcPct val="90000"/>
              </a:lnSpc>
              <a:spcBef>
                <a:spcPts val="1000"/>
              </a:spcBef>
              <a:spcAft>
                <a:spcPts val="0"/>
              </a:spcAft>
              <a:buClr>
                <a:schemeClr val="dk1"/>
              </a:buClr>
              <a:buSzPts val="2800"/>
              <a:buChar char="•"/>
            </a:pPr>
            <a:r>
              <a:rPr lang="en-US"/>
              <a:t>We will discuss some common techniques for visualizing linear data structures. </a:t>
            </a:r>
            <a:br>
              <a:rPr lang="en-US"/>
            </a:b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Interactive</a:t>
            </a:r>
            <a:endParaRPr/>
          </a:p>
        </p:txBody>
      </p:sp>
      <p:sp>
        <p:nvSpPr>
          <p:cNvPr id="264" name="Google Shape;264;p29"/>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a:solidFill>
                  <a:schemeClr val="hlink"/>
                </a:solidFill>
                <a:hlinkClick r:id="rId3"/>
              </a:rPr>
              <a:t>http://setosa.io/bus/</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4"/>
              </a:rPr>
              <a:t>http://snip.ly/pJsZ#http://www.puffpuffproject.com/languages.html</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hlinkClick r:id="rId5"/>
              </a:rPr>
              <a:t>https://projects.fivethirtyeight.com/complete-history-of-the-nfl/#ari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0"/>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Variables to consider </a:t>
            </a:r>
            <a:endParaRPr/>
          </a:p>
        </p:txBody>
      </p:sp>
      <p:pic>
        <p:nvPicPr>
          <p:cNvPr id="270" name="Google Shape;270;p30"/>
          <p:cNvPicPr preferRelativeResize="0"/>
          <p:nvPr/>
        </p:nvPicPr>
        <p:blipFill rotWithShape="1">
          <a:blip r:embed="rId3">
            <a:alphaModFix/>
          </a:blip>
          <a:srcRect/>
          <a:stretch/>
        </p:blipFill>
        <p:spPr>
          <a:xfrm>
            <a:off x="407624" y="1405210"/>
            <a:ext cx="8031296" cy="199779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Arial"/>
              <a:buNone/>
            </a:pPr>
            <a:r>
              <a:rPr lang="en-US" sz="3200"/>
              <a:t>Visual Representation of Linear Data </a:t>
            </a:r>
            <a:endParaRPr sz="3200"/>
          </a:p>
        </p:txBody>
      </p:sp>
      <p:sp>
        <p:nvSpPr>
          <p:cNvPr id="276" name="Google Shape;276;p31"/>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A collection of data is defined as </a:t>
            </a:r>
            <a:r>
              <a:rPr lang="en-US" b="1"/>
              <a:t>univariate </a:t>
            </a:r>
            <a:r>
              <a:rPr lang="en-US"/>
              <a:t>when one of its attributes varies with</a:t>
            </a:r>
            <a:br>
              <a:rPr lang="en-US"/>
            </a:br>
            <a:r>
              <a:rPr lang="en-US"/>
              <a:t>respect to one or more independent attributes.</a:t>
            </a:r>
            <a:endParaRPr/>
          </a:p>
          <a:p>
            <a:pPr marL="228600" lvl="0" indent="-228600" algn="l" rtl="0">
              <a:lnSpc>
                <a:spcPct val="90000"/>
              </a:lnSpc>
              <a:spcBef>
                <a:spcPts val="1000"/>
              </a:spcBef>
              <a:spcAft>
                <a:spcPts val="0"/>
              </a:spcAft>
              <a:buClr>
                <a:schemeClr val="dk1"/>
              </a:buClr>
              <a:buSzPts val="2800"/>
              <a:buChar char="•"/>
            </a:pPr>
            <a:r>
              <a:rPr lang="en-US"/>
              <a:t>Let’s suppose that we have to analyze the gross national product (GNP) realized by some nations in 2000.</a:t>
            </a:r>
            <a:endParaRPr/>
          </a:p>
          <a:p>
            <a:pPr marL="228600" lvl="0" indent="-228600" algn="l" rtl="0">
              <a:lnSpc>
                <a:spcPct val="90000"/>
              </a:lnSpc>
              <a:spcBef>
                <a:spcPts val="1000"/>
              </a:spcBef>
              <a:spcAft>
                <a:spcPts val="0"/>
              </a:spcAft>
              <a:buClr>
                <a:schemeClr val="dk1"/>
              </a:buClr>
              <a:buSzPts val="2800"/>
              <a:buChar char="•"/>
            </a:pPr>
            <a:r>
              <a:rPr lang="en-US"/>
              <a:t>Another very common form of univariate representation is the bar chart. </a:t>
            </a:r>
            <a:br>
              <a:rPr lang="en-US"/>
            </a:br>
            <a:br>
              <a:rPr lang="en-US"/>
            </a:b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2"/>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Gross national product (GNP) </a:t>
            </a:r>
            <a:endParaRPr/>
          </a:p>
        </p:txBody>
      </p:sp>
      <p:pic>
        <p:nvPicPr>
          <p:cNvPr id="282" name="Google Shape;282;p32"/>
          <p:cNvPicPr preferRelativeResize="0"/>
          <p:nvPr/>
        </p:nvPicPr>
        <p:blipFill rotWithShape="1">
          <a:blip r:embed="rId3">
            <a:alphaModFix/>
          </a:blip>
          <a:srcRect/>
          <a:stretch/>
        </p:blipFill>
        <p:spPr>
          <a:xfrm>
            <a:off x="3040195" y="948238"/>
            <a:ext cx="3228401" cy="579959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3"/>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Bar chart </a:t>
            </a:r>
            <a:endParaRPr/>
          </a:p>
        </p:txBody>
      </p:sp>
      <p:sp>
        <p:nvSpPr>
          <p:cNvPr id="288" name="Google Shape;288;p33"/>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89" name="Google Shape;289;p33"/>
          <p:cNvPicPr preferRelativeResize="0"/>
          <p:nvPr/>
        </p:nvPicPr>
        <p:blipFill rotWithShape="1">
          <a:blip r:embed="rId3">
            <a:alphaModFix/>
          </a:blip>
          <a:srcRect/>
          <a:stretch/>
        </p:blipFill>
        <p:spPr>
          <a:xfrm>
            <a:off x="1915385" y="1205460"/>
            <a:ext cx="5972692" cy="42932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Scatter Plot</a:t>
            </a:r>
            <a:endParaRPr/>
          </a:p>
        </p:txBody>
      </p:sp>
      <p:sp>
        <p:nvSpPr>
          <p:cNvPr id="295" name="Google Shape;295;p34"/>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96" name="Google Shape;296;p34"/>
          <p:cNvPicPr preferRelativeResize="0"/>
          <p:nvPr/>
        </p:nvPicPr>
        <p:blipFill rotWithShape="1">
          <a:blip r:embed="rId3">
            <a:alphaModFix/>
          </a:blip>
          <a:srcRect/>
          <a:stretch/>
        </p:blipFill>
        <p:spPr>
          <a:xfrm>
            <a:off x="3445582" y="1109025"/>
            <a:ext cx="2128953" cy="54341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endParaRPr/>
          </a:p>
        </p:txBody>
      </p:sp>
      <p:sp>
        <p:nvSpPr>
          <p:cNvPr id="302" name="Google Shape;302;p35"/>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Through the scatterplot, we are able</a:t>
            </a:r>
            <a:br>
              <a:rPr lang="en-US"/>
            </a:br>
            <a:r>
              <a:rPr lang="en-US"/>
              <a:t>to instantly take in the global distribution of GNP all along the values axis,</a:t>
            </a:r>
            <a:endParaRPr/>
          </a:p>
          <a:p>
            <a:pPr marL="228600" lvl="0" indent="-228600" algn="l" rtl="0">
              <a:lnSpc>
                <a:spcPct val="90000"/>
              </a:lnSpc>
              <a:spcBef>
                <a:spcPts val="1000"/>
              </a:spcBef>
              <a:spcAft>
                <a:spcPts val="0"/>
              </a:spcAft>
              <a:buClr>
                <a:schemeClr val="dk1"/>
              </a:buClr>
              <a:buSzPts val="2800"/>
              <a:buChar char="•"/>
            </a:pPr>
            <a:r>
              <a:rPr lang="en-US"/>
              <a:t>While the bar chart allows us to make very efficient comparisons between the different</a:t>
            </a:r>
            <a:br>
              <a:rPr lang="en-US"/>
            </a:br>
            <a:r>
              <a:rPr lang="en-US"/>
              <a:t>nations. </a:t>
            </a:r>
            <a:br>
              <a:rPr lang="en-US"/>
            </a:b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Bivariate</a:t>
            </a:r>
            <a:endParaRPr/>
          </a:p>
        </p:txBody>
      </p:sp>
      <p:sp>
        <p:nvSpPr>
          <p:cNvPr id="308" name="Google Shape;308;p36"/>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When the number of dependent attributes is two, we speak of </a:t>
            </a:r>
            <a:r>
              <a:rPr lang="en-US" b="1"/>
              <a:t>bivariate </a:t>
            </a:r>
            <a:r>
              <a:rPr lang="en-US"/>
              <a:t>data representation.</a:t>
            </a:r>
            <a:endParaRPr/>
          </a:p>
          <a:p>
            <a:pPr marL="228600" lvl="0" indent="-228600" algn="l" rtl="0">
              <a:lnSpc>
                <a:spcPct val="90000"/>
              </a:lnSpc>
              <a:spcBef>
                <a:spcPts val="1000"/>
              </a:spcBef>
              <a:spcAft>
                <a:spcPts val="0"/>
              </a:spcAft>
              <a:buClr>
                <a:schemeClr val="dk1"/>
              </a:buClr>
              <a:buSzPts val="2800"/>
              <a:buChar char="•"/>
            </a:pPr>
            <a:r>
              <a:rPr lang="en-US"/>
              <a:t>owever, to have an effective vision of the import</a:t>
            </a:r>
            <a:br>
              <a:rPr lang="en-US"/>
            </a:br>
            <a:r>
              <a:rPr lang="en-US"/>
              <a:t>and export distribution of these nations, we can represent these values on a two-axis</a:t>
            </a:r>
            <a:br>
              <a:rPr lang="en-US"/>
            </a:br>
            <a:r>
              <a:rPr lang="en-US"/>
              <a:t>scatterplot </a:t>
            </a:r>
            <a:br>
              <a:rPr lang="en-US"/>
            </a:br>
            <a:r>
              <a:rPr lang="en-US"/>
              <a:t> </a:t>
            </a:r>
            <a:br>
              <a:rPr lang="en-US"/>
            </a:b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Bivariate</a:t>
            </a:r>
            <a:endParaRPr/>
          </a:p>
        </p:txBody>
      </p:sp>
      <p:sp>
        <p:nvSpPr>
          <p:cNvPr id="314" name="Google Shape;314;p37"/>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15" name="Google Shape;315;p37"/>
          <p:cNvPicPr preferRelativeResize="0"/>
          <p:nvPr/>
        </p:nvPicPr>
        <p:blipFill rotWithShape="1">
          <a:blip r:embed="rId3">
            <a:alphaModFix/>
          </a:blip>
          <a:srcRect/>
          <a:stretch/>
        </p:blipFill>
        <p:spPr>
          <a:xfrm>
            <a:off x="2609104" y="1591366"/>
            <a:ext cx="3351021" cy="438292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2 Axis Scatter Plot</a:t>
            </a:r>
            <a:endParaRPr/>
          </a:p>
        </p:txBody>
      </p:sp>
      <p:sp>
        <p:nvSpPr>
          <p:cNvPr id="321" name="Google Shape;321;p38"/>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22" name="Google Shape;322;p38"/>
          <p:cNvPicPr preferRelativeResize="0"/>
          <p:nvPr/>
        </p:nvPicPr>
        <p:blipFill rotWithShape="1">
          <a:blip r:embed="rId3">
            <a:alphaModFix/>
          </a:blip>
          <a:srcRect/>
          <a:stretch/>
        </p:blipFill>
        <p:spPr>
          <a:xfrm>
            <a:off x="1083153" y="1185883"/>
            <a:ext cx="6867525" cy="487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 Reference Model</a:t>
            </a:r>
            <a:endParaRPr/>
          </a:p>
        </p:txBody>
      </p:sp>
      <p:sp>
        <p:nvSpPr>
          <p:cNvPr id="104" name="Google Shape;104;p4"/>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Let’s imagine that we have at our disposal a collection of data on which we’d like to carry out explorative analysis to identify any possible unknown tendencies or relationships </a:t>
            </a:r>
            <a:br>
              <a:rPr lang="en-US"/>
            </a:b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9"/>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Trivariate </a:t>
            </a:r>
            <a:endParaRPr/>
          </a:p>
        </p:txBody>
      </p:sp>
      <p:sp>
        <p:nvSpPr>
          <p:cNvPr id="328" name="Google Shape;328;p39"/>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term </a:t>
            </a:r>
            <a:r>
              <a:rPr lang="en-US" b="1"/>
              <a:t>trivariate </a:t>
            </a:r>
            <a:r>
              <a:rPr lang="en-US"/>
              <a:t>representation is used when three dependent attributes vary</a:t>
            </a:r>
            <a:br>
              <a:rPr lang="en-US"/>
            </a:br>
            <a:r>
              <a:rPr lang="en-US"/>
              <a:t>with respect to one or more independent attributes. </a:t>
            </a:r>
            <a:endParaRPr/>
          </a:p>
          <a:p>
            <a:pPr marL="228600" lvl="0" indent="-228600" algn="l" rtl="0">
              <a:lnSpc>
                <a:spcPct val="90000"/>
              </a:lnSpc>
              <a:spcBef>
                <a:spcPts val="1000"/>
              </a:spcBef>
              <a:spcAft>
                <a:spcPts val="0"/>
              </a:spcAft>
              <a:buClr>
                <a:schemeClr val="dk1"/>
              </a:buClr>
              <a:buSzPts val="2800"/>
              <a:buChar char="•"/>
            </a:pPr>
            <a:r>
              <a:rPr lang="en-US"/>
              <a:t>This case becomes complicated,</a:t>
            </a:r>
            <a:br>
              <a:rPr lang="en-US"/>
            </a:br>
            <a:r>
              <a:rPr lang="en-US"/>
              <a:t>since the two spatial dimensions we have used until now to map the dependent</a:t>
            </a:r>
            <a:br>
              <a:rPr lang="en-US"/>
            </a:br>
            <a:r>
              <a:rPr lang="en-US"/>
              <a:t>attributes are not sufficient. </a:t>
            </a:r>
            <a:br>
              <a:rPr lang="en-US"/>
            </a:b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3D Scatter Plot</a:t>
            </a:r>
            <a:endParaRPr/>
          </a:p>
        </p:txBody>
      </p:sp>
      <p:sp>
        <p:nvSpPr>
          <p:cNvPr id="334" name="Google Shape;334;p40"/>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35" name="Google Shape;335;p40"/>
          <p:cNvPicPr preferRelativeResize="0"/>
          <p:nvPr/>
        </p:nvPicPr>
        <p:blipFill rotWithShape="1">
          <a:blip r:embed="rId3">
            <a:alphaModFix/>
          </a:blip>
          <a:srcRect/>
          <a:stretch/>
        </p:blipFill>
        <p:spPr>
          <a:xfrm>
            <a:off x="1091185" y="1589997"/>
            <a:ext cx="7270617" cy="434006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1"/>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2D Scatter Plot</a:t>
            </a:r>
            <a:endParaRPr/>
          </a:p>
        </p:txBody>
      </p:sp>
      <p:sp>
        <p:nvSpPr>
          <p:cNvPr id="341" name="Google Shape;341;p41"/>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42" name="Google Shape;342;p41"/>
          <p:cNvPicPr preferRelativeResize="0"/>
          <p:nvPr/>
        </p:nvPicPr>
        <p:blipFill rotWithShape="1">
          <a:blip r:embed="rId3">
            <a:alphaModFix/>
          </a:blip>
          <a:srcRect/>
          <a:stretch/>
        </p:blipFill>
        <p:spPr>
          <a:xfrm>
            <a:off x="1292520" y="1283565"/>
            <a:ext cx="6676968" cy="485597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2D Scatter Plot</a:t>
            </a:r>
            <a:endParaRPr/>
          </a:p>
        </p:txBody>
      </p:sp>
      <p:sp>
        <p:nvSpPr>
          <p:cNvPr id="348" name="Google Shape;348;p42"/>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49" name="Google Shape;349;p42"/>
          <p:cNvPicPr preferRelativeResize="0"/>
          <p:nvPr/>
        </p:nvPicPr>
        <p:blipFill rotWithShape="1">
          <a:blip r:embed="rId3">
            <a:alphaModFix/>
          </a:blip>
          <a:srcRect/>
          <a:stretch/>
        </p:blipFill>
        <p:spPr>
          <a:xfrm>
            <a:off x="1171459" y="1623491"/>
            <a:ext cx="7223393" cy="42098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3"/>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2D vs. 3D </a:t>
            </a:r>
            <a:endParaRPr/>
          </a:p>
        </p:txBody>
      </p:sp>
      <p:sp>
        <p:nvSpPr>
          <p:cNvPr id="355" name="Google Shape;355;p43"/>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the previous section we looked at a situation in which a collection of trivariate data is represented by two-and three-dimensional spatial views. </a:t>
            </a:r>
            <a:endParaRPr/>
          </a:p>
          <a:p>
            <a:pPr marL="228600" lvl="0" indent="-228600" algn="l" rtl="0">
              <a:lnSpc>
                <a:spcPct val="90000"/>
              </a:lnSpc>
              <a:spcBef>
                <a:spcPts val="1000"/>
              </a:spcBef>
              <a:spcAft>
                <a:spcPts val="0"/>
              </a:spcAft>
              <a:buClr>
                <a:schemeClr val="dk1"/>
              </a:buClr>
              <a:buSzPts val="2800"/>
              <a:buChar char="•"/>
            </a:pPr>
            <a:r>
              <a:rPr lang="en-US"/>
              <a:t>We have also demonstrated how 2D representations are clearer and more precise than 3D, due to some intrinsic problems that afflict the 3D views. </a:t>
            </a:r>
            <a:br>
              <a:rPr lang="en-US"/>
            </a:b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4"/>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2D vs. 3D </a:t>
            </a:r>
            <a:endParaRPr/>
          </a:p>
        </p:txBody>
      </p:sp>
      <p:sp>
        <p:nvSpPr>
          <p:cNvPr id="361" name="Google Shape;361;p44"/>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Furthermore, some empirical studies have shown that 3D representations increase </a:t>
            </a:r>
            <a:r>
              <a:rPr lang="en-US" i="1"/>
              <a:t>cognitive load</a:t>
            </a:r>
            <a:r>
              <a:rPr lang="en-US"/>
              <a:t>, or the user’s mental effort to correctly interpret the data represented</a:t>
            </a:r>
            <a:endParaRPr/>
          </a:p>
          <a:p>
            <a:pPr marL="228600" lvl="0" indent="-228600" algn="l" rtl="0">
              <a:lnSpc>
                <a:spcPct val="90000"/>
              </a:lnSpc>
              <a:spcBef>
                <a:spcPts val="1000"/>
              </a:spcBef>
              <a:spcAft>
                <a:spcPts val="0"/>
              </a:spcAft>
              <a:buClr>
                <a:schemeClr val="dk1"/>
              </a:buClr>
              <a:buSzPts val="2800"/>
              <a:buChar char="•"/>
            </a:pPr>
            <a:r>
              <a:rPr lang="en-US"/>
              <a:t>Does this mean that 3D representations are to</a:t>
            </a:r>
            <a:br>
              <a:rPr lang="en-US"/>
            </a:br>
            <a:r>
              <a:rPr lang="en-US"/>
              <a:t>be avoided in any case? Not always. </a:t>
            </a:r>
            <a:br>
              <a:rPr lang="en-US"/>
            </a:br>
            <a:br>
              <a:rPr lang="en-US"/>
            </a:br>
            <a:r>
              <a:rPr lang="en-US"/>
              <a:t> </a:t>
            </a:r>
            <a:br>
              <a:rPr lang="en-US"/>
            </a:b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C0F9-C365-1E46-94ED-DC7DB4B07909}"/>
              </a:ext>
            </a:extLst>
          </p:cNvPr>
          <p:cNvSpPr>
            <a:spLocks noGrp="1"/>
          </p:cNvSpPr>
          <p:nvPr>
            <p:ph type="title"/>
          </p:nvPr>
        </p:nvSpPr>
        <p:spPr/>
        <p:txBody>
          <a:bodyPr/>
          <a:lstStyle/>
          <a:p>
            <a:r>
              <a:rPr lang="en-ID" dirty="0"/>
              <a:t>Avoid gratuitous 3D</a:t>
            </a:r>
            <a:endParaRPr lang="en-US" dirty="0"/>
          </a:p>
        </p:txBody>
      </p:sp>
      <p:pic>
        <p:nvPicPr>
          <p:cNvPr id="2050" name="Picture 2" descr="The same 3D pie chart shown from four different angles. Rotating a pie into the third dimension makes pie slices in the front appear larger than they really are and pie slices in the back appear smaller. Here, in parts (a), (b), and (c), the blue slice corresponding to 25% of the data visually occupies more than 25% of the area representing the pie. Only part (d) is an accurate representation of the data.">
            <a:extLst>
              <a:ext uri="{FF2B5EF4-FFF2-40B4-BE49-F238E27FC236}">
                <a16:creationId xmlns:a16="http://schemas.microsoft.com/office/drawing/2014/main" id="{00DB51F7-5128-4C4A-BF70-B10EFD951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432" y="998218"/>
            <a:ext cx="6894739" cy="5859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645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A512A-6794-154D-B545-FE786A2AE68B}"/>
              </a:ext>
            </a:extLst>
          </p:cNvPr>
          <p:cNvSpPr>
            <a:spLocks noGrp="1"/>
          </p:cNvSpPr>
          <p:nvPr>
            <p:ph type="title"/>
          </p:nvPr>
        </p:nvSpPr>
        <p:spPr/>
        <p:txBody>
          <a:bodyPr/>
          <a:lstStyle/>
          <a:p>
            <a:r>
              <a:rPr lang="en-ID" dirty="0"/>
              <a:t>Avoid gratuitous 3D</a:t>
            </a:r>
            <a:endParaRPr lang="en-US" dirty="0"/>
          </a:p>
        </p:txBody>
      </p:sp>
      <p:pic>
        <p:nvPicPr>
          <p:cNvPr id="3074" name="Picture 2" descr="Numbers of female and male passengers on the Titanic traveling in 1st, 2nd, and 3rd class, shown as a 3D stacked bar plot. The total numbers of passengers in 1st, 2nd, and 3rd class are 322, 279, and 711, respectively (see Figure 6.10). Yet in this plot, the 1st class bar appears to represent fewer than 300 passengers, the 3rd class bar appears to represent fewer than 700 passengers, and the 2nd class bar seems to be closer to 210–220 passengers than the actual 279 passengers. Furthermore, the 3rd class bar visually dominates the figure and makes the number of passengers in 3rd class appear larger than it actually is.">
            <a:extLst>
              <a:ext uri="{FF2B5EF4-FFF2-40B4-BE49-F238E27FC236}">
                <a16:creationId xmlns:a16="http://schemas.microsoft.com/office/drawing/2014/main" id="{6D8AB782-4527-5941-9B33-343F034CF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72" y="970809"/>
            <a:ext cx="7849588" cy="588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205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50DF-FBF3-C14F-9480-354EA78436A9}"/>
              </a:ext>
            </a:extLst>
          </p:cNvPr>
          <p:cNvSpPr>
            <a:spLocks noGrp="1"/>
          </p:cNvSpPr>
          <p:nvPr>
            <p:ph type="title"/>
          </p:nvPr>
        </p:nvSpPr>
        <p:spPr/>
        <p:txBody>
          <a:bodyPr/>
          <a:lstStyle/>
          <a:p>
            <a:r>
              <a:rPr lang="en-ID" dirty="0"/>
              <a:t>Avoid 3D position scales</a:t>
            </a:r>
            <a:endParaRPr lang="en-US" dirty="0"/>
          </a:p>
        </p:txBody>
      </p:sp>
      <p:pic>
        <p:nvPicPr>
          <p:cNvPr id="4098" name="Picture 2" descr="Fuel efficiency versus displacement and power for 32 cars (1973–74 models). Each dot represents one car, and the dot color represents the number of cylinders of the car. The four panels (a)–(d) show exactly the same data but use different perspectives. Data source: Motor Trend, 1974.">
            <a:extLst>
              <a:ext uri="{FF2B5EF4-FFF2-40B4-BE49-F238E27FC236}">
                <a16:creationId xmlns:a16="http://schemas.microsoft.com/office/drawing/2014/main" id="{BF6CEDD6-A755-5C46-BA21-159AB3417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322" y="1050549"/>
            <a:ext cx="5280479" cy="580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095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92A6-42D1-4A4D-AA65-FF4464CCAA6C}"/>
              </a:ext>
            </a:extLst>
          </p:cNvPr>
          <p:cNvSpPr>
            <a:spLocks noGrp="1"/>
          </p:cNvSpPr>
          <p:nvPr>
            <p:ph type="title"/>
          </p:nvPr>
        </p:nvSpPr>
        <p:spPr/>
        <p:txBody>
          <a:bodyPr/>
          <a:lstStyle/>
          <a:p>
            <a:r>
              <a:rPr lang="en-ID" dirty="0"/>
              <a:t>Avoid 3D position scales</a:t>
            </a:r>
            <a:endParaRPr lang="en-US" dirty="0"/>
          </a:p>
        </p:txBody>
      </p:sp>
      <p:sp>
        <p:nvSpPr>
          <p:cNvPr id="3" name="Text Placeholder 2">
            <a:extLst>
              <a:ext uri="{FF2B5EF4-FFF2-40B4-BE49-F238E27FC236}">
                <a16:creationId xmlns:a16="http://schemas.microsoft.com/office/drawing/2014/main" id="{E3EB4B5B-7E3C-C042-B4D7-22FA2EF7E42E}"/>
              </a:ext>
            </a:extLst>
          </p:cNvPr>
          <p:cNvSpPr>
            <a:spLocks noGrp="1"/>
          </p:cNvSpPr>
          <p:nvPr>
            <p:ph type="body" idx="1"/>
          </p:nvPr>
        </p:nvSpPr>
        <p:spPr/>
        <p:txBody>
          <a:bodyPr/>
          <a:lstStyle/>
          <a:p>
            <a:endParaRPr lang="en-US"/>
          </a:p>
        </p:txBody>
      </p:sp>
      <p:pic>
        <p:nvPicPr>
          <p:cNvPr id="5122" name="Picture 2" descr="Power versus displacement for 32 cars, with fuel efficiency represented by dot size. Data source: Motor Trend, 1974.">
            <a:extLst>
              <a:ext uri="{FF2B5EF4-FFF2-40B4-BE49-F238E27FC236}">
                <a16:creationId xmlns:a16="http://schemas.microsoft.com/office/drawing/2014/main" id="{147A5302-A18D-DC43-A45B-0556A49C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90" y="1109025"/>
            <a:ext cx="7622420" cy="571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73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Apache Log Data</a:t>
            </a:r>
            <a:endParaRPr/>
          </a:p>
        </p:txBody>
      </p:sp>
      <p:sp>
        <p:nvSpPr>
          <p:cNvPr id="110" name="Google Shape;110;p5"/>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10.185.248.71 - - [09/Jan/2015:19:12:06 +0000] 808840 "GET /inventoryService/inventory/purchaseItem?userId=20253471&amp;itemId=23434300 HTTP/1.1" 500 17 "-" "Apache-HttpClient/4.2.6 (java 1.5)"</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2630-F221-C84E-B5CB-A2E20BC5B8B3}"/>
              </a:ext>
            </a:extLst>
          </p:cNvPr>
          <p:cNvSpPr>
            <a:spLocks noGrp="1"/>
          </p:cNvSpPr>
          <p:nvPr>
            <p:ph type="title"/>
          </p:nvPr>
        </p:nvSpPr>
        <p:spPr/>
        <p:txBody>
          <a:bodyPr/>
          <a:lstStyle/>
          <a:p>
            <a:r>
              <a:rPr lang="en-ID" sz="3200" dirty="0"/>
              <a:t>Appropriate use of 3D visualizations</a:t>
            </a:r>
            <a:endParaRPr lang="en-US" sz="3200" dirty="0"/>
          </a:p>
        </p:txBody>
      </p:sp>
      <p:sp>
        <p:nvSpPr>
          <p:cNvPr id="3" name="Text Placeholder 2">
            <a:extLst>
              <a:ext uri="{FF2B5EF4-FFF2-40B4-BE49-F238E27FC236}">
                <a16:creationId xmlns:a16="http://schemas.microsoft.com/office/drawing/2014/main" id="{FB8DF62A-4D4B-1A43-A089-D85D3A609DE2}"/>
              </a:ext>
            </a:extLst>
          </p:cNvPr>
          <p:cNvSpPr>
            <a:spLocks noGrp="1"/>
          </p:cNvSpPr>
          <p:nvPr>
            <p:ph type="body" idx="1"/>
          </p:nvPr>
        </p:nvSpPr>
        <p:spPr/>
        <p:txBody>
          <a:bodyPr/>
          <a:lstStyle/>
          <a:p>
            <a:endParaRPr lang="en-US"/>
          </a:p>
        </p:txBody>
      </p:sp>
      <p:pic>
        <p:nvPicPr>
          <p:cNvPr id="6146" name="Picture 2" descr="Relief of the Island of Corsica in the Mediterranean Sea. Data source: Copernicus Land Monitoring Service">
            <a:extLst>
              <a:ext uri="{FF2B5EF4-FFF2-40B4-BE49-F238E27FC236}">
                <a16:creationId xmlns:a16="http://schemas.microsoft.com/office/drawing/2014/main" id="{D388889A-46F4-B24C-8CD2-4DCDB7B2A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099457"/>
            <a:ext cx="7678057" cy="575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596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5"/>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2D vs. 3D </a:t>
            </a:r>
            <a:endParaRPr/>
          </a:p>
        </p:txBody>
      </p:sp>
      <p:sp>
        <p:nvSpPr>
          <p:cNvPr id="367" name="Google Shape;367;p45"/>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68" name="Google Shape;368;p45"/>
          <p:cNvPicPr preferRelativeResize="0"/>
          <p:nvPr/>
        </p:nvPicPr>
        <p:blipFill rotWithShape="1">
          <a:blip r:embed="rId3">
            <a:alphaModFix/>
          </a:blip>
          <a:srcRect/>
          <a:stretch/>
        </p:blipFill>
        <p:spPr>
          <a:xfrm>
            <a:off x="2416212" y="1324280"/>
            <a:ext cx="4429584" cy="440954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bc8dd1c074_0_0"/>
          <p:cNvSpPr txBox="1">
            <a:spLocks noGrp="1"/>
          </p:cNvSpPr>
          <p:nvPr>
            <p:ph type="title"/>
          </p:nvPr>
        </p:nvSpPr>
        <p:spPr>
          <a:xfrm>
            <a:off x="628650" y="177800"/>
            <a:ext cx="8004600" cy="584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Diskusi</a:t>
            </a:r>
            <a:endParaRPr/>
          </a:p>
        </p:txBody>
      </p:sp>
      <p:sp>
        <p:nvSpPr>
          <p:cNvPr id="374" name="Google Shape;374;gbc8dd1c074_0_0"/>
          <p:cNvSpPr txBox="1">
            <a:spLocks noGrp="1"/>
          </p:cNvSpPr>
          <p:nvPr>
            <p:ph type="body" idx="1"/>
          </p:nvPr>
        </p:nvSpPr>
        <p:spPr>
          <a:xfrm>
            <a:off x="628649" y="1109025"/>
            <a:ext cx="8004600" cy="503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6"/>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Conclusion</a:t>
            </a:r>
            <a:endParaRPr/>
          </a:p>
        </p:txBody>
      </p:sp>
      <p:sp>
        <p:nvSpPr>
          <p:cNvPr id="380" name="Google Shape;380;p46"/>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have presented a reference model that describes the procedure that generates interactive visual representations from data, by means of a pipeline of three stages: preprocessing and data transformations, visual mapping, and view creation. </a:t>
            </a:r>
            <a:endParaRPr/>
          </a:p>
          <a:p>
            <a:pPr marL="228600" lvl="0" indent="-228600" algn="l" rtl="0">
              <a:lnSpc>
                <a:spcPct val="90000"/>
              </a:lnSpc>
              <a:spcBef>
                <a:spcPts val="1000"/>
              </a:spcBef>
              <a:spcAft>
                <a:spcPts val="0"/>
              </a:spcAft>
              <a:buClr>
                <a:schemeClr val="dk1"/>
              </a:buClr>
              <a:buSzPts val="2800"/>
              <a:buChar char="•"/>
            </a:pPr>
            <a:r>
              <a:rPr lang="en-US"/>
              <a:t>Each of these was analyzed in detail with a practical example. </a:t>
            </a:r>
            <a:br>
              <a:rPr lang="en-US"/>
            </a:b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Twitter Data</a:t>
            </a:r>
            <a:endParaRPr/>
          </a:p>
        </p:txBody>
      </p:sp>
      <p:sp>
        <p:nvSpPr>
          <p:cNvPr id="116" name="Google Shape;116;p6"/>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17" name="Google Shape;117;p6"/>
          <p:cNvPicPr preferRelativeResize="0"/>
          <p:nvPr/>
        </p:nvPicPr>
        <p:blipFill rotWithShape="1">
          <a:blip r:embed="rId3">
            <a:alphaModFix/>
          </a:blip>
          <a:srcRect/>
          <a:stretch/>
        </p:blipFill>
        <p:spPr>
          <a:xfrm>
            <a:off x="1654021" y="1616211"/>
            <a:ext cx="6388291" cy="37467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000"/>
              <a:buFont typeface="Arial"/>
              <a:buNone/>
            </a:pPr>
            <a:r>
              <a:rPr lang="en-US"/>
              <a:t>A Reference Model </a:t>
            </a:r>
            <a:endParaRPr/>
          </a:p>
        </p:txBody>
      </p:sp>
      <p:pic>
        <p:nvPicPr>
          <p:cNvPr id="123" name="Google Shape;123;p7"/>
          <p:cNvPicPr preferRelativeResize="0"/>
          <p:nvPr/>
        </p:nvPicPr>
        <p:blipFill rotWithShape="1">
          <a:blip r:embed="rId3">
            <a:alphaModFix/>
          </a:blip>
          <a:srcRect/>
          <a:stretch/>
        </p:blipFill>
        <p:spPr>
          <a:xfrm>
            <a:off x="257175" y="2214562"/>
            <a:ext cx="8629650" cy="2428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8"/>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000"/>
              <a:buFont typeface="Arial"/>
              <a:buNone/>
            </a:pPr>
            <a:r>
              <a:rPr lang="en-US" sz="3000"/>
              <a:t>Preprocessing and Data Transformations </a:t>
            </a:r>
            <a:endParaRPr/>
          </a:p>
        </p:txBody>
      </p:sp>
      <p:sp>
        <p:nvSpPr>
          <p:cNvPr id="129" name="Google Shape;129;p8"/>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We use the term “raw” to describe data supplied by the world around us.</a:t>
            </a:r>
            <a:endParaRPr/>
          </a:p>
          <a:p>
            <a:pPr marL="228600" lvl="0" indent="-228600" algn="l" rtl="0">
              <a:lnSpc>
                <a:spcPct val="90000"/>
              </a:lnSpc>
              <a:spcBef>
                <a:spcPts val="1000"/>
              </a:spcBef>
              <a:spcAft>
                <a:spcPts val="0"/>
              </a:spcAft>
              <a:buClr>
                <a:schemeClr val="dk1"/>
              </a:buClr>
              <a:buSzPts val="2800"/>
              <a:buChar char="•"/>
            </a:pPr>
            <a:r>
              <a:rPr lang="en-US"/>
              <a:t>We use the term “raw” to describe data supplied by the world around us.</a:t>
            </a:r>
            <a:endParaRPr/>
          </a:p>
          <a:p>
            <a:pPr marL="228600" lvl="0" indent="-228600" algn="l" rtl="0">
              <a:lnSpc>
                <a:spcPct val="90000"/>
              </a:lnSpc>
              <a:spcBef>
                <a:spcPts val="1000"/>
              </a:spcBef>
              <a:spcAft>
                <a:spcPts val="0"/>
              </a:spcAft>
              <a:buClr>
                <a:schemeClr val="dk1"/>
              </a:buClr>
              <a:buSzPts val="2800"/>
              <a:buChar char="•"/>
            </a:pPr>
            <a:r>
              <a:rPr lang="en-US"/>
              <a:t>The structure usually used for this type of data</a:t>
            </a:r>
            <a:br>
              <a:rPr lang="en-US"/>
            </a:br>
            <a:r>
              <a:rPr lang="en-US"/>
              <a:t>is tabular—the arranging of data in a table—in a format appropriate for the software that must receive and process them. </a:t>
            </a:r>
            <a:br>
              <a:rPr lang="en-US"/>
            </a:br>
            <a:br>
              <a:rPr lang="en-US"/>
            </a:br>
            <a:br>
              <a:rPr lang="en-US"/>
            </a:b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628650" y="177800"/>
            <a:ext cx="8004710" cy="58420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000"/>
              <a:buFont typeface="Arial"/>
              <a:buNone/>
            </a:pPr>
            <a:r>
              <a:rPr lang="en-US" sz="3000"/>
              <a:t>Preprocessing and Data Transformations </a:t>
            </a:r>
            <a:endParaRPr/>
          </a:p>
        </p:txBody>
      </p:sp>
      <p:sp>
        <p:nvSpPr>
          <p:cNvPr id="135" name="Google Shape;135;p9"/>
          <p:cNvSpPr txBox="1">
            <a:spLocks noGrp="1"/>
          </p:cNvSpPr>
          <p:nvPr>
            <p:ph type="body" idx="1"/>
          </p:nvPr>
        </p:nvSpPr>
        <p:spPr>
          <a:xfrm>
            <a:off x="628649" y="1109025"/>
            <a:ext cx="8004711" cy="50305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Log File</a:t>
            </a:r>
            <a:endParaRPr/>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r>
              <a:rPr lang="en-US" sz="2400"/>
              <a:t>[Tue 1 March 2005, 10:22 AM] Luigi "add post"</a:t>
            </a:r>
            <a:br>
              <a:rPr lang="en-US" sz="2400"/>
            </a:br>
            <a:r>
              <a:rPr lang="en-US" sz="2400"/>
              <a:t>[Tue 1 March 2005, 10:26 AM] Orazio "view discussion"</a:t>
            </a:r>
            <a:br>
              <a:rPr lang="en-US" sz="2400"/>
            </a:br>
            <a:r>
              <a:rPr lang="en-US" sz="2400"/>
              <a:t>[Tue 1 March 2005, 11:02 AM] Luigi "add post"</a:t>
            </a:r>
            <a:br>
              <a:rPr lang="en-US" sz="2400"/>
            </a:br>
            <a:r>
              <a:rPr lang="en-US" sz="2400"/>
              <a:t>[Tue 1 March 2005, 02:02 PM] Enzo "view discussion"</a:t>
            </a:r>
            <a:br>
              <a:rPr lang="en-US" sz="2400"/>
            </a:br>
            <a:r>
              <a:rPr lang="en-US" sz="2400"/>
              <a:t>[Tue 1 March 2005, 02:04 PM] Enzo "view discussion </a:t>
            </a:r>
            <a:br>
              <a:rPr lang="en-US"/>
            </a:br>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1531</Words>
  <Application>Microsoft Macintosh PowerPoint</Application>
  <PresentationFormat>On-screen Show (4:3)</PresentationFormat>
  <Paragraphs>136</Paragraphs>
  <Slides>53</Slides>
  <Notes>47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Calibri</vt:lpstr>
      <vt:lpstr>Office Theme</vt:lpstr>
      <vt:lpstr>Visualisasi Data dan Informasi - Farid Ridho</vt:lpstr>
      <vt:lpstr>Outline</vt:lpstr>
      <vt:lpstr>Introduction</vt:lpstr>
      <vt:lpstr>A Reference Model</vt:lpstr>
      <vt:lpstr>Apache Log Data</vt:lpstr>
      <vt:lpstr>Twitter Data</vt:lpstr>
      <vt:lpstr>A Reference Model </vt:lpstr>
      <vt:lpstr>Preprocessing and Data Transformations </vt:lpstr>
      <vt:lpstr>Preprocessing and Data Transformations </vt:lpstr>
      <vt:lpstr>Preprocessing and Data Transformations </vt:lpstr>
      <vt:lpstr>Twitter data Preprocessing</vt:lpstr>
      <vt:lpstr>Twitter data Preprocessing</vt:lpstr>
      <vt:lpstr>Visual mapping </vt:lpstr>
      <vt:lpstr>Spatial substrate </vt:lpstr>
      <vt:lpstr>Graphical element</vt:lpstr>
      <vt:lpstr>Graphical properties </vt:lpstr>
      <vt:lpstr>Accuracy in the perception </vt:lpstr>
      <vt:lpstr>View creation </vt:lpstr>
      <vt:lpstr> </vt:lpstr>
      <vt:lpstr>View Creation </vt:lpstr>
      <vt:lpstr>Designing a Visual App</vt:lpstr>
      <vt:lpstr>Designing a Visual App</vt:lpstr>
      <vt:lpstr>Define the problem </vt:lpstr>
      <vt:lpstr>Examine the nature of the data to represent </vt:lpstr>
      <vt:lpstr>Number of dimensions</vt:lpstr>
      <vt:lpstr>Data structures </vt:lpstr>
      <vt:lpstr>Social Network</vt:lpstr>
      <vt:lpstr>Social Network Dataset</vt:lpstr>
      <vt:lpstr>Type of interaction </vt:lpstr>
      <vt:lpstr>Interactive</vt:lpstr>
      <vt:lpstr>Variables to consider </vt:lpstr>
      <vt:lpstr>Visual Representation of Linear Data </vt:lpstr>
      <vt:lpstr>Gross national product (GNP) </vt:lpstr>
      <vt:lpstr>Bar chart </vt:lpstr>
      <vt:lpstr>Scatter Plot</vt:lpstr>
      <vt:lpstr>PowerPoint Presentation</vt:lpstr>
      <vt:lpstr>Bivariate</vt:lpstr>
      <vt:lpstr>Bivariate</vt:lpstr>
      <vt:lpstr>2 Axis Scatter Plot</vt:lpstr>
      <vt:lpstr>Trivariate </vt:lpstr>
      <vt:lpstr>3D Scatter Plot</vt:lpstr>
      <vt:lpstr>2D Scatter Plot</vt:lpstr>
      <vt:lpstr>2D Scatter Plot</vt:lpstr>
      <vt:lpstr>2D vs. 3D </vt:lpstr>
      <vt:lpstr>2D vs. 3D </vt:lpstr>
      <vt:lpstr>Avoid gratuitous 3D</vt:lpstr>
      <vt:lpstr>Avoid gratuitous 3D</vt:lpstr>
      <vt:lpstr>Avoid 3D position scales</vt:lpstr>
      <vt:lpstr>Avoid 3D position scales</vt:lpstr>
      <vt:lpstr>Appropriate use of 3D visualizations</vt:lpstr>
      <vt:lpstr>2D vs. 3D </vt:lpstr>
      <vt:lpstr>Diskusi</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Visualisasi Data dan Informasi - Farid Ridho</dc:title>
  <dc:creator>WDS</dc:creator>
  <cp:lastModifiedBy>Microsoft Office User</cp:lastModifiedBy>
  <cp:revision>6</cp:revision>
  <dcterms:created xsi:type="dcterms:W3CDTF">2019-02-14T02:36:26Z</dcterms:created>
  <dcterms:modified xsi:type="dcterms:W3CDTF">2021-02-11T00:23:16Z</dcterms:modified>
</cp:coreProperties>
</file>